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</p:sldIdLst>
  <p:sldSz cx="9144000" cy="6858000" type="screen4x3"/>
  <p:notesSz cx="6858000" cy="9144000"/>
  <p:defaultTextStyle>
    <a:defPPr>
      <a:defRPr lang="pt-BR"/>
    </a:defPPr>
    <a:lvl1pPr marL="0" algn="l" defTabSz="9139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55" algn="l" defTabSz="9139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912" algn="l" defTabSz="9139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868" algn="l" defTabSz="9139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823" algn="l" defTabSz="9139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779" algn="l" defTabSz="9139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735" algn="l" defTabSz="9139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690" algn="l" defTabSz="9139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646" algn="l" defTabSz="91391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751" autoAdjust="0"/>
  </p:normalViewPr>
  <p:slideViewPr>
    <p:cSldViewPr>
      <p:cViewPr>
        <p:scale>
          <a:sx n="40" d="100"/>
          <a:sy n="40" d="100"/>
        </p:scale>
        <p:origin x="2338" y="1046"/>
      </p:cViewPr>
      <p:guideLst>
        <p:guide orient="horz" pos="2160"/>
        <p:guide pos="2880"/>
        <p:guide orient="horz" pos="21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1" cy="1470026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1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794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593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1" y="274643"/>
            <a:ext cx="2057400" cy="5851526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1" y="274643"/>
            <a:ext cx="6019799" cy="5851526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402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807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2" y="4406905"/>
            <a:ext cx="7772401" cy="1362075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2" y="2906717"/>
            <a:ext cx="7772401" cy="150018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569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70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7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7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6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8359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1" y="1600204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1341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1" y="1535115"/>
            <a:ext cx="4040189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100" b="1"/>
            </a:lvl2pPr>
            <a:lvl3pPr marL="913912" indent="0">
              <a:buNone/>
              <a:defRPr sz="1800" b="1"/>
            </a:lvl3pPr>
            <a:lvl4pPr marL="1370868" indent="0">
              <a:buNone/>
              <a:defRPr sz="1500" b="1"/>
            </a:lvl4pPr>
            <a:lvl5pPr marL="1827823" indent="0">
              <a:buNone/>
              <a:defRPr sz="1500" b="1"/>
            </a:lvl5pPr>
            <a:lvl6pPr marL="2284779" indent="0">
              <a:buNone/>
              <a:defRPr sz="1500" b="1"/>
            </a:lvl6pPr>
            <a:lvl7pPr marL="2741735" indent="0">
              <a:buNone/>
              <a:defRPr sz="1500" b="1"/>
            </a:lvl7pPr>
            <a:lvl8pPr marL="3198690" indent="0">
              <a:buNone/>
              <a:defRPr sz="1500" b="1"/>
            </a:lvl8pPr>
            <a:lvl9pPr marL="3655646" indent="0">
              <a:buNone/>
              <a:defRPr sz="15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0" y="1535115"/>
            <a:ext cx="4041775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55" indent="0">
              <a:buNone/>
              <a:defRPr sz="2100" b="1"/>
            </a:lvl2pPr>
            <a:lvl3pPr marL="913912" indent="0">
              <a:buNone/>
              <a:defRPr sz="1800" b="1"/>
            </a:lvl3pPr>
            <a:lvl4pPr marL="1370868" indent="0">
              <a:buNone/>
              <a:defRPr sz="1500" b="1"/>
            </a:lvl4pPr>
            <a:lvl5pPr marL="1827823" indent="0">
              <a:buNone/>
              <a:defRPr sz="1500" b="1"/>
            </a:lvl5pPr>
            <a:lvl6pPr marL="2284779" indent="0">
              <a:buNone/>
              <a:defRPr sz="1500" b="1"/>
            </a:lvl6pPr>
            <a:lvl7pPr marL="2741735" indent="0">
              <a:buNone/>
              <a:defRPr sz="1500" b="1"/>
            </a:lvl7pPr>
            <a:lvl8pPr marL="3198690" indent="0">
              <a:buNone/>
              <a:defRPr sz="1500" b="1"/>
            </a:lvl8pPr>
            <a:lvl9pPr marL="3655646" indent="0">
              <a:buNone/>
              <a:defRPr sz="15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0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24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941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2796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300"/>
            </a:lvl2pPr>
            <a:lvl3pPr marL="913912" indent="0">
              <a:buNone/>
              <a:defRPr sz="1000"/>
            </a:lvl3pPr>
            <a:lvl4pPr marL="1370868" indent="0">
              <a:buNone/>
              <a:defRPr sz="900"/>
            </a:lvl4pPr>
            <a:lvl5pPr marL="1827823" indent="0">
              <a:buNone/>
              <a:defRPr sz="900"/>
            </a:lvl5pPr>
            <a:lvl6pPr marL="2284779" indent="0">
              <a:buNone/>
              <a:defRPr sz="900"/>
            </a:lvl6pPr>
            <a:lvl7pPr marL="2741735" indent="0">
              <a:buNone/>
              <a:defRPr sz="900"/>
            </a:lvl7pPr>
            <a:lvl8pPr marL="3198690" indent="0">
              <a:buNone/>
              <a:defRPr sz="900"/>
            </a:lvl8pPr>
            <a:lvl9pPr marL="3655646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388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7" y="4800601"/>
            <a:ext cx="54864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7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55" indent="0">
              <a:buNone/>
              <a:defRPr sz="2800"/>
            </a:lvl2pPr>
            <a:lvl3pPr marL="913912" indent="0">
              <a:buNone/>
              <a:defRPr sz="2400"/>
            </a:lvl3pPr>
            <a:lvl4pPr marL="1370868" indent="0">
              <a:buNone/>
              <a:defRPr sz="2100"/>
            </a:lvl4pPr>
            <a:lvl5pPr marL="1827823" indent="0">
              <a:buNone/>
              <a:defRPr sz="2100"/>
            </a:lvl5pPr>
            <a:lvl6pPr marL="2284779" indent="0">
              <a:buNone/>
              <a:defRPr sz="2100"/>
            </a:lvl6pPr>
            <a:lvl7pPr marL="2741735" indent="0">
              <a:buNone/>
              <a:defRPr sz="2100"/>
            </a:lvl7pPr>
            <a:lvl8pPr marL="3198690" indent="0">
              <a:buNone/>
              <a:defRPr sz="2100"/>
            </a:lvl8pPr>
            <a:lvl9pPr marL="3655646" indent="0">
              <a:buNone/>
              <a:defRPr sz="21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7" y="5367339"/>
            <a:ext cx="5486400" cy="804861"/>
          </a:xfrm>
        </p:spPr>
        <p:txBody>
          <a:bodyPr/>
          <a:lstStyle>
            <a:lvl1pPr marL="0" indent="0">
              <a:buNone/>
              <a:defRPr sz="1400"/>
            </a:lvl1pPr>
            <a:lvl2pPr marL="456955" indent="0">
              <a:buNone/>
              <a:defRPr sz="1300"/>
            </a:lvl2pPr>
            <a:lvl3pPr marL="913912" indent="0">
              <a:buNone/>
              <a:defRPr sz="1000"/>
            </a:lvl3pPr>
            <a:lvl4pPr marL="1370868" indent="0">
              <a:buNone/>
              <a:defRPr sz="900"/>
            </a:lvl4pPr>
            <a:lvl5pPr marL="1827823" indent="0">
              <a:buNone/>
              <a:defRPr sz="900"/>
            </a:lvl5pPr>
            <a:lvl6pPr marL="2284779" indent="0">
              <a:buNone/>
              <a:defRPr sz="900"/>
            </a:lvl6pPr>
            <a:lvl7pPr marL="2741735" indent="0">
              <a:buNone/>
              <a:defRPr sz="900"/>
            </a:lvl7pPr>
            <a:lvl8pPr marL="3198690" indent="0">
              <a:buNone/>
              <a:defRPr sz="900"/>
            </a:lvl8pPr>
            <a:lvl9pPr marL="3655646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132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1" y="274639"/>
            <a:ext cx="8229600" cy="1143000"/>
          </a:xfrm>
          <a:prstGeom prst="rect">
            <a:avLst/>
          </a:prstGeom>
        </p:spPr>
        <p:txBody>
          <a:bodyPr vert="horz" lIns="91391" tIns="45697" rIns="91391" bIns="45697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1" y="1600204"/>
            <a:ext cx="8229600" cy="4525963"/>
          </a:xfrm>
          <a:prstGeom prst="rect">
            <a:avLst/>
          </a:prstGeom>
        </p:spPr>
        <p:txBody>
          <a:bodyPr vert="horz" lIns="91391" tIns="45697" rIns="91391" bIns="45697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1" cy="365125"/>
          </a:xfrm>
          <a:prstGeom prst="rect">
            <a:avLst/>
          </a:prstGeom>
        </p:spPr>
        <p:txBody>
          <a:bodyPr vert="horz" lIns="91391" tIns="45697" rIns="91391" bIns="4569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6B331-ECB1-46FA-9862-03FEB7B86E5C}" type="datetimeFigureOut">
              <a:rPr lang="pt-BR" smtClean="0"/>
              <a:t>11/07/2019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1" y="6356355"/>
            <a:ext cx="2895600" cy="365125"/>
          </a:xfrm>
          <a:prstGeom prst="rect">
            <a:avLst/>
          </a:prstGeom>
        </p:spPr>
        <p:txBody>
          <a:bodyPr vert="horz" lIns="91391" tIns="45697" rIns="91391" bIns="4569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1" cy="365125"/>
          </a:xfrm>
          <a:prstGeom prst="rect">
            <a:avLst/>
          </a:prstGeom>
        </p:spPr>
        <p:txBody>
          <a:bodyPr vert="horz" lIns="91391" tIns="45697" rIns="91391" bIns="4569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DE369-E55F-4D9C-A998-7163A2726E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00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91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17" indent="-342717" algn="l" defTabSz="91391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554" indent="-285598" algn="l" defTabSz="9139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89" indent="-228478" algn="l" defTabSz="9139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346" indent="-228478" algn="l" defTabSz="9139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302" indent="-228478" algn="l" defTabSz="913912" rtl="0" eaLnBrk="1" latinLnBrk="0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257" indent="-228478" algn="l" defTabSz="9139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214" indent="-228478" algn="l" defTabSz="9139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169" indent="-228478" algn="l" defTabSz="9139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125" indent="-228478" algn="l" defTabSz="9139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39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55" algn="l" defTabSz="9139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2" algn="l" defTabSz="9139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68" algn="l" defTabSz="9139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23" algn="l" defTabSz="9139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79" algn="l" defTabSz="9139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35" algn="l" defTabSz="9139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690" algn="l" defTabSz="9139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46" algn="l" defTabSz="9139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5131801" y="184960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172211" y="1829414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Declividade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5080821" y="2076391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5069703" y="2194579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90m x 90m</a:t>
            </a:r>
          </a:p>
        </p:txBody>
      </p:sp>
      <p:sp>
        <p:nvSpPr>
          <p:cNvPr id="139" name="CaixaDeTexto 138"/>
          <p:cNvSpPr txBox="1"/>
          <p:nvPr/>
        </p:nvSpPr>
        <p:spPr>
          <a:xfrm>
            <a:off x="5042920" y="2318088"/>
            <a:ext cx="1807820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SRTM</a:t>
            </a:r>
          </a:p>
        </p:txBody>
      </p:sp>
      <p:sp>
        <p:nvSpPr>
          <p:cNvPr id="178" name="Retângulo 177"/>
          <p:cNvSpPr/>
          <p:nvPr/>
        </p:nvSpPr>
        <p:spPr>
          <a:xfrm>
            <a:off x="43108" y="110772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CaixaDeTexto 182"/>
          <p:cNvSpPr txBox="1"/>
          <p:nvPr/>
        </p:nvSpPr>
        <p:spPr>
          <a:xfrm>
            <a:off x="83516" y="1067864"/>
            <a:ext cx="720080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Unidades de Relevo</a:t>
            </a:r>
          </a:p>
        </p:txBody>
      </p:sp>
      <p:sp>
        <p:nvSpPr>
          <p:cNvPr id="184" name="CaixaDeTexto 183"/>
          <p:cNvSpPr txBox="1"/>
          <p:nvPr/>
        </p:nvSpPr>
        <p:spPr>
          <a:xfrm>
            <a:off x="-7873" y="1334510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CaixaDeTexto 184"/>
          <p:cNvSpPr txBox="1"/>
          <p:nvPr/>
        </p:nvSpPr>
        <p:spPr>
          <a:xfrm>
            <a:off x="-18990" y="1452698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1:5.000.000</a:t>
            </a:r>
          </a:p>
        </p:txBody>
      </p:sp>
      <p:sp>
        <p:nvSpPr>
          <p:cNvPr id="186" name="CaixaDeTexto 185"/>
          <p:cNvSpPr txBox="1"/>
          <p:nvPr/>
        </p:nvSpPr>
        <p:spPr>
          <a:xfrm>
            <a:off x="-60500" y="1597521"/>
            <a:ext cx="1807820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IBGE, 2006</a:t>
            </a:r>
          </a:p>
        </p:txBody>
      </p:sp>
      <p:cxnSp>
        <p:nvCxnSpPr>
          <p:cNvPr id="187" name="Conector de seta reta 186"/>
          <p:cNvCxnSpPr/>
          <p:nvPr/>
        </p:nvCxnSpPr>
        <p:spPr>
          <a:xfrm flipV="1">
            <a:off x="852940" y="1341817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8" name="Retângulo 187"/>
          <p:cNvSpPr/>
          <p:nvPr/>
        </p:nvSpPr>
        <p:spPr>
          <a:xfrm>
            <a:off x="1297900" y="1085596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CaixaDeTexto 188"/>
          <p:cNvSpPr txBox="1"/>
          <p:nvPr/>
        </p:nvSpPr>
        <p:spPr>
          <a:xfrm>
            <a:off x="1236389" y="1192958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CaixaDeTexto 189"/>
          <p:cNvSpPr txBox="1"/>
          <p:nvPr/>
        </p:nvSpPr>
        <p:spPr>
          <a:xfrm>
            <a:off x="1238456" y="1411730"/>
            <a:ext cx="904799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700" i="1" dirty="0" err="1">
                <a:latin typeface="Arial" panose="020B0604020202020204" pitchFamily="34" charset="0"/>
                <a:cs typeface="Arial" panose="020B0604020202020204" pitchFamily="34" charset="0"/>
              </a:rPr>
              <a:t>Feature</a:t>
            </a:r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700" i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7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1" name="Conector de seta reta 190"/>
          <p:cNvCxnSpPr/>
          <p:nvPr/>
        </p:nvCxnSpPr>
        <p:spPr>
          <a:xfrm flipV="1">
            <a:off x="2154652" y="134006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2" name="Retângulo 191"/>
          <p:cNvSpPr/>
          <p:nvPr/>
        </p:nvSpPr>
        <p:spPr>
          <a:xfrm>
            <a:off x="2590895" y="110245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CaixaDeTexto 192"/>
          <p:cNvSpPr txBox="1"/>
          <p:nvPr/>
        </p:nvSpPr>
        <p:spPr>
          <a:xfrm>
            <a:off x="2631303" y="1062593"/>
            <a:ext cx="720080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Unidades de Relevo</a:t>
            </a:r>
          </a:p>
        </p:txBody>
      </p:sp>
      <p:sp>
        <p:nvSpPr>
          <p:cNvPr id="194" name="CaixaDeTexto 193"/>
          <p:cNvSpPr txBox="1"/>
          <p:nvPr/>
        </p:nvSpPr>
        <p:spPr>
          <a:xfrm>
            <a:off x="2539915" y="1329240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CaixaDeTexto 194"/>
          <p:cNvSpPr txBox="1"/>
          <p:nvPr/>
        </p:nvSpPr>
        <p:spPr>
          <a:xfrm>
            <a:off x="2528796" y="1447427"/>
            <a:ext cx="904799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30m</a:t>
            </a:r>
          </a:p>
        </p:txBody>
      </p:sp>
      <p:cxnSp>
        <p:nvCxnSpPr>
          <p:cNvPr id="202" name="Conector de seta reta 201"/>
          <p:cNvCxnSpPr/>
          <p:nvPr/>
        </p:nvCxnSpPr>
        <p:spPr>
          <a:xfrm flipV="1">
            <a:off x="3402916" y="1376963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3" name="Retângulo 202"/>
          <p:cNvSpPr/>
          <p:nvPr/>
        </p:nvSpPr>
        <p:spPr>
          <a:xfrm>
            <a:off x="3847875" y="1120741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CaixaDeTexto 203"/>
          <p:cNvSpPr txBox="1"/>
          <p:nvPr/>
        </p:nvSpPr>
        <p:spPr>
          <a:xfrm>
            <a:off x="3786364" y="1228105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Reclassify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6" name="Conector de seta reta 205"/>
          <p:cNvCxnSpPr/>
          <p:nvPr/>
        </p:nvCxnSpPr>
        <p:spPr>
          <a:xfrm flipV="1">
            <a:off x="4704627" y="137520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7" name="Retângulo 206"/>
          <p:cNvSpPr/>
          <p:nvPr/>
        </p:nvSpPr>
        <p:spPr>
          <a:xfrm>
            <a:off x="5140870" y="113760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CaixaDeTexto 207"/>
          <p:cNvSpPr txBox="1"/>
          <p:nvPr/>
        </p:nvSpPr>
        <p:spPr>
          <a:xfrm>
            <a:off x="5132421" y="1097740"/>
            <a:ext cx="851152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Unidades de 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Relevo_Pond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09" name="CaixaDeTexto 208"/>
          <p:cNvSpPr txBox="1"/>
          <p:nvPr/>
        </p:nvSpPr>
        <p:spPr>
          <a:xfrm>
            <a:off x="5089890" y="1391817"/>
            <a:ext cx="792088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7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CaixaDeTexto 209"/>
          <p:cNvSpPr txBox="1"/>
          <p:nvPr/>
        </p:nvSpPr>
        <p:spPr>
          <a:xfrm>
            <a:off x="5078771" y="1510007"/>
            <a:ext cx="904799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30m</a:t>
            </a:r>
          </a:p>
        </p:txBody>
      </p:sp>
      <p:sp>
        <p:nvSpPr>
          <p:cNvPr id="211" name="Retângulo 210"/>
          <p:cNvSpPr/>
          <p:nvPr/>
        </p:nvSpPr>
        <p:spPr>
          <a:xfrm>
            <a:off x="3839487" y="1597919"/>
            <a:ext cx="699827" cy="170811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Ponderação (0-1)</a:t>
            </a:r>
          </a:p>
        </p:txBody>
      </p:sp>
      <p:sp>
        <p:nvSpPr>
          <p:cNvPr id="212" name="Retângulo 211"/>
          <p:cNvSpPr/>
          <p:nvPr/>
        </p:nvSpPr>
        <p:spPr>
          <a:xfrm>
            <a:off x="31394" y="387647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CaixaDeTexto 212"/>
          <p:cNvSpPr txBox="1"/>
          <p:nvPr/>
        </p:nvSpPr>
        <p:spPr>
          <a:xfrm>
            <a:off x="71802" y="347783"/>
            <a:ext cx="720080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População Urbana</a:t>
            </a:r>
          </a:p>
        </p:txBody>
      </p:sp>
      <p:sp>
        <p:nvSpPr>
          <p:cNvPr id="214" name="CaixaDeTexto 213"/>
          <p:cNvSpPr txBox="1"/>
          <p:nvPr/>
        </p:nvSpPr>
        <p:spPr>
          <a:xfrm>
            <a:off x="-19588" y="718526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CaixaDeTexto 215"/>
          <p:cNvSpPr txBox="1"/>
          <p:nvPr/>
        </p:nvSpPr>
        <p:spPr>
          <a:xfrm>
            <a:off x="-72215" y="877439"/>
            <a:ext cx="1807820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IBGE, 2010</a:t>
            </a:r>
          </a:p>
        </p:txBody>
      </p:sp>
      <p:cxnSp>
        <p:nvCxnSpPr>
          <p:cNvPr id="217" name="Conector de seta reta 216"/>
          <p:cNvCxnSpPr/>
          <p:nvPr/>
        </p:nvCxnSpPr>
        <p:spPr>
          <a:xfrm flipV="1">
            <a:off x="841227" y="621737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8" name="Retângulo 217"/>
          <p:cNvSpPr/>
          <p:nvPr/>
        </p:nvSpPr>
        <p:spPr>
          <a:xfrm>
            <a:off x="1286186" y="365516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CaixaDeTexto 218"/>
          <p:cNvSpPr txBox="1"/>
          <p:nvPr/>
        </p:nvSpPr>
        <p:spPr>
          <a:xfrm>
            <a:off x="1224674" y="472878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CaixaDeTexto 219"/>
          <p:cNvSpPr txBox="1"/>
          <p:nvPr/>
        </p:nvSpPr>
        <p:spPr>
          <a:xfrm>
            <a:off x="1226742" y="691650"/>
            <a:ext cx="904799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Feature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1" name="Conector de seta reta 220"/>
          <p:cNvCxnSpPr/>
          <p:nvPr/>
        </p:nvCxnSpPr>
        <p:spPr>
          <a:xfrm flipV="1">
            <a:off x="2142938" y="61998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2" name="Retângulo 221"/>
          <p:cNvSpPr/>
          <p:nvPr/>
        </p:nvSpPr>
        <p:spPr>
          <a:xfrm>
            <a:off x="2579180" y="382377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CaixaDeTexto 222"/>
          <p:cNvSpPr txBox="1"/>
          <p:nvPr/>
        </p:nvSpPr>
        <p:spPr>
          <a:xfrm>
            <a:off x="2619589" y="342514"/>
            <a:ext cx="720080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População Urbana</a:t>
            </a:r>
          </a:p>
        </p:txBody>
      </p:sp>
      <p:sp>
        <p:nvSpPr>
          <p:cNvPr id="224" name="CaixaDeTexto 223"/>
          <p:cNvSpPr txBox="1"/>
          <p:nvPr/>
        </p:nvSpPr>
        <p:spPr>
          <a:xfrm>
            <a:off x="2528200" y="609159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CaixaDeTexto 224"/>
          <p:cNvSpPr txBox="1"/>
          <p:nvPr/>
        </p:nvSpPr>
        <p:spPr>
          <a:xfrm>
            <a:off x="2517083" y="727349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30m</a:t>
            </a:r>
          </a:p>
        </p:txBody>
      </p:sp>
      <p:cxnSp>
        <p:nvCxnSpPr>
          <p:cNvPr id="226" name="Conector de seta reta 225"/>
          <p:cNvCxnSpPr/>
          <p:nvPr/>
        </p:nvCxnSpPr>
        <p:spPr>
          <a:xfrm flipV="1">
            <a:off x="3391202" y="656882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7" name="Retângulo 226"/>
          <p:cNvSpPr/>
          <p:nvPr/>
        </p:nvSpPr>
        <p:spPr>
          <a:xfrm>
            <a:off x="3836161" y="400662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CaixaDeTexto 227"/>
          <p:cNvSpPr txBox="1"/>
          <p:nvPr/>
        </p:nvSpPr>
        <p:spPr>
          <a:xfrm>
            <a:off x="3774649" y="508025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Reclassify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9" name="Conector de seta reta 228"/>
          <p:cNvCxnSpPr/>
          <p:nvPr/>
        </p:nvCxnSpPr>
        <p:spPr>
          <a:xfrm flipV="1">
            <a:off x="4692912" y="65512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0" name="Retângulo 229"/>
          <p:cNvSpPr/>
          <p:nvPr/>
        </p:nvSpPr>
        <p:spPr>
          <a:xfrm>
            <a:off x="5129155" y="41752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CaixaDeTexto 230"/>
          <p:cNvSpPr txBox="1"/>
          <p:nvPr/>
        </p:nvSpPr>
        <p:spPr>
          <a:xfrm>
            <a:off x="5120708" y="377659"/>
            <a:ext cx="851152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População Urbana 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Pond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32" name="CaixaDeTexto 231"/>
          <p:cNvSpPr txBox="1"/>
          <p:nvPr/>
        </p:nvSpPr>
        <p:spPr>
          <a:xfrm>
            <a:off x="5078175" y="644305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CaixaDeTexto 232"/>
          <p:cNvSpPr txBox="1"/>
          <p:nvPr/>
        </p:nvSpPr>
        <p:spPr>
          <a:xfrm>
            <a:off x="5067058" y="762494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30m</a:t>
            </a:r>
          </a:p>
        </p:txBody>
      </p:sp>
      <p:sp>
        <p:nvSpPr>
          <p:cNvPr id="234" name="Retângulo 233"/>
          <p:cNvSpPr/>
          <p:nvPr/>
        </p:nvSpPr>
        <p:spPr>
          <a:xfrm>
            <a:off x="3827773" y="877838"/>
            <a:ext cx="699827" cy="170811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Ponderação (0-1)</a:t>
            </a:r>
          </a:p>
        </p:txBody>
      </p:sp>
      <p:cxnSp>
        <p:nvCxnSpPr>
          <p:cNvPr id="235" name="Conector reto 234"/>
          <p:cNvCxnSpPr/>
          <p:nvPr/>
        </p:nvCxnSpPr>
        <p:spPr>
          <a:xfrm flipH="1">
            <a:off x="14848575" y="1591295"/>
            <a:ext cx="4622" cy="6920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7" name="Retângulo 236"/>
          <p:cNvSpPr/>
          <p:nvPr/>
        </p:nvSpPr>
        <p:spPr>
          <a:xfrm>
            <a:off x="14434293" y="1087236"/>
            <a:ext cx="79208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CaixaDeTexto 237"/>
          <p:cNvSpPr txBox="1"/>
          <p:nvPr/>
        </p:nvSpPr>
        <p:spPr>
          <a:xfrm>
            <a:off x="14396174" y="1118747"/>
            <a:ext cx="904799" cy="40634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Calculate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Field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3" name="Conector de seta reta 242"/>
          <p:cNvCxnSpPr/>
          <p:nvPr/>
        </p:nvCxnSpPr>
        <p:spPr>
          <a:xfrm flipV="1">
            <a:off x="5971819" y="1361691"/>
            <a:ext cx="500309" cy="165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4" name="Conector de seta reta 243"/>
          <p:cNvCxnSpPr/>
          <p:nvPr/>
        </p:nvCxnSpPr>
        <p:spPr>
          <a:xfrm flipV="1">
            <a:off x="15229473" y="1341437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to 18"/>
          <p:cNvCxnSpPr>
            <a:stCxn id="231" idx="3"/>
          </p:cNvCxnSpPr>
          <p:nvPr/>
        </p:nvCxnSpPr>
        <p:spPr>
          <a:xfrm>
            <a:off x="5971860" y="546913"/>
            <a:ext cx="141687" cy="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to 21"/>
          <p:cNvCxnSpPr/>
          <p:nvPr/>
        </p:nvCxnSpPr>
        <p:spPr>
          <a:xfrm>
            <a:off x="6113545" y="547882"/>
            <a:ext cx="0" cy="16860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5" name="Conector reto 244"/>
          <p:cNvCxnSpPr/>
          <p:nvPr/>
        </p:nvCxnSpPr>
        <p:spPr>
          <a:xfrm>
            <a:off x="5971819" y="2248907"/>
            <a:ext cx="1416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6" name="Retângulo 245"/>
              <p:cNvSpPr/>
              <p:nvPr/>
            </p:nvSpPr>
            <p:spPr>
              <a:xfrm>
                <a:off x="14453657" y="2283306"/>
                <a:ext cx="1926372" cy="17322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91" tIns="45697" rIns="91391" bIns="45697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pt-BR" sz="5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pt-BR" sz="5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t-BR" sz="5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pt-BR" sz="5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pt-BR" sz="5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pt-BR" sz="5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𝑫𝒆𝒄𝒍𝒊𝒗</m:t>
                                          </m:r>
                                          <m:r>
                                            <a:rPr lang="pt-BR" sz="5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b/>
                              </m:sSub>
                              <m:r>
                                <a:rPr lang="pt-BR" sz="5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×</m:t>
                              </m:r>
                              <m:d>
                                <m:dPr>
                                  <m:ctrlPr>
                                    <a:rPr lang="pt-BR" sz="5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pt-BR" sz="5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pt-BR" sz="500" b="1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𝑹𝒆𝒍𝒆𝒗𝒐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pt-BR" sz="5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×(</m:t>
                              </m:r>
                              <m:r>
                                <a:rPr lang="pt-BR" sz="5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𝑷𝒐𝒑</m:t>
                              </m:r>
                              <m:r>
                                <a:rPr lang="pt-BR" sz="5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. </m:t>
                              </m:r>
                              <m:r>
                                <a:rPr lang="pt-BR" sz="5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𝑼𝒓𝒃</m:t>
                              </m:r>
                              <m:r>
                                <a:rPr lang="pt-BR" sz="5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</m:num>
                        <m:den>
                          <m:r>
                            <a:rPr lang="pt-BR" sz="5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100.000</m:t>
                          </m:r>
                        </m:den>
                      </m:f>
                    </m:oMath>
                  </m:oMathPara>
                </a14:m>
                <a:endParaRPr lang="pt-BR" sz="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6" name="Retângulo 2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3655" y="2283306"/>
                <a:ext cx="1926372" cy="173226"/>
              </a:xfrm>
              <a:prstGeom prst="rect">
                <a:avLst/>
              </a:prstGeom>
              <a:blipFill rotWithShape="1">
                <a:blip r:embed="rId2"/>
                <a:stretch>
                  <a:fillRect t="-78571" b="-12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7" name="Conector reto 246"/>
          <p:cNvCxnSpPr/>
          <p:nvPr/>
        </p:nvCxnSpPr>
        <p:spPr>
          <a:xfrm>
            <a:off x="7135489" y="1530334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8" name="Retângulo 247"/>
          <p:cNvSpPr/>
          <p:nvPr/>
        </p:nvSpPr>
        <p:spPr>
          <a:xfrm>
            <a:off x="6553945" y="1098284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CaixaDeTexto 248"/>
          <p:cNvSpPr txBox="1"/>
          <p:nvPr/>
        </p:nvSpPr>
        <p:spPr>
          <a:xfrm>
            <a:off x="6492433" y="1205648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Spatial Join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CaixaDeTexto 249"/>
          <p:cNvSpPr txBox="1"/>
          <p:nvPr/>
        </p:nvSpPr>
        <p:spPr>
          <a:xfrm>
            <a:off x="6518721" y="1416796"/>
            <a:ext cx="904799" cy="1846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600" i="1" dirty="0">
                <a:latin typeface="Arial" panose="020B0604020202020204" pitchFamily="34" charset="0"/>
                <a:cs typeface="Arial" panose="020B0604020202020204" pitchFamily="34" charset="0"/>
              </a:rPr>
              <a:t>(Spatial Analyst)</a:t>
            </a:r>
          </a:p>
        </p:txBody>
      </p:sp>
      <p:sp>
        <p:nvSpPr>
          <p:cNvPr id="251" name="Retângulo 250"/>
          <p:cNvSpPr/>
          <p:nvPr/>
        </p:nvSpPr>
        <p:spPr>
          <a:xfrm>
            <a:off x="6288464" y="2147484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CaixaDeTexto 251"/>
          <p:cNvSpPr txBox="1"/>
          <p:nvPr/>
        </p:nvSpPr>
        <p:spPr>
          <a:xfrm>
            <a:off x="6214627" y="2397125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CaixaDeTexto 252"/>
          <p:cNvSpPr txBox="1"/>
          <p:nvPr/>
        </p:nvSpPr>
        <p:spPr>
          <a:xfrm>
            <a:off x="6233989" y="2515315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1:100.000</a:t>
            </a:r>
          </a:p>
        </p:txBody>
      </p:sp>
      <p:sp>
        <p:nvSpPr>
          <p:cNvPr id="254" name="CaixaDeTexto 253"/>
          <p:cNvSpPr txBox="1"/>
          <p:nvPr/>
        </p:nvSpPr>
        <p:spPr>
          <a:xfrm>
            <a:off x="6239521" y="2124212"/>
            <a:ext cx="968573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Áreas Urbanas do Brasil</a:t>
            </a:r>
          </a:p>
        </p:txBody>
      </p:sp>
      <p:sp>
        <p:nvSpPr>
          <p:cNvPr id="255" name="Retângulo 254"/>
          <p:cNvSpPr/>
          <p:nvPr/>
        </p:nvSpPr>
        <p:spPr>
          <a:xfrm>
            <a:off x="6897587" y="1743510"/>
            <a:ext cx="817394" cy="2626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256" name="CaixaDeTexto 255"/>
          <p:cNvSpPr txBox="1"/>
          <p:nvPr/>
        </p:nvSpPr>
        <p:spPr>
          <a:xfrm>
            <a:off x="6850885" y="1723349"/>
            <a:ext cx="1209480" cy="3231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Merge Rule: Mean</a:t>
            </a:r>
          </a:p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Range: 500m</a:t>
            </a:r>
          </a:p>
        </p:txBody>
      </p:sp>
      <p:cxnSp>
        <p:nvCxnSpPr>
          <p:cNvPr id="257" name="Conector de seta reta 256"/>
          <p:cNvCxnSpPr/>
          <p:nvPr/>
        </p:nvCxnSpPr>
        <p:spPr>
          <a:xfrm flipV="1">
            <a:off x="6717673" y="1621773"/>
            <a:ext cx="0" cy="516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8" name="Retângulo 257"/>
          <p:cNvSpPr/>
          <p:nvPr/>
        </p:nvSpPr>
        <p:spPr>
          <a:xfrm>
            <a:off x="6196258" y="2008267"/>
            <a:ext cx="354295" cy="170811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cxnSp>
        <p:nvCxnSpPr>
          <p:cNvPr id="259" name="Conector de seta reta 258"/>
          <p:cNvCxnSpPr/>
          <p:nvPr/>
        </p:nvCxnSpPr>
        <p:spPr>
          <a:xfrm>
            <a:off x="7351512" y="1361268"/>
            <a:ext cx="496011" cy="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5" name="Retângulo 264"/>
          <p:cNvSpPr/>
          <p:nvPr/>
        </p:nvSpPr>
        <p:spPr>
          <a:xfrm>
            <a:off x="7938369" y="1089180"/>
            <a:ext cx="792088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CaixaDeTexto 265"/>
          <p:cNvSpPr txBox="1"/>
          <p:nvPr/>
        </p:nvSpPr>
        <p:spPr>
          <a:xfrm>
            <a:off x="7861668" y="1412776"/>
            <a:ext cx="1022609" cy="1846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6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(polígono)</a:t>
            </a:r>
          </a:p>
        </p:txBody>
      </p:sp>
      <p:sp>
        <p:nvSpPr>
          <p:cNvPr id="267" name="Retângulo 266"/>
          <p:cNvSpPr/>
          <p:nvPr/>
        </p:nvSpPr>
        <p:spPr>
          <a:xfrm>
            <a:off x="7939421" y="1655596"/>
            <a:ext cx="892553" cy="249323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os três atributos</a:t>
            </a:r>
          </a:p>
        </p:txBody>
      </p:sp>
      <p:sp>
        <p:nvSpPr>
          <p:cNvPr id="268" name="CaixaDeTexto 267"/>
          <p:cNvSpPr txBox="1"/>
          <p:nvPr/>
        </p:nvSpPr>
        <p:spPr>
          <a:xfrm>
            <a:off x="7863401" y="1067202"/>
            <a:ext cx="968573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Áreas Urbanas do Brasil 3</a:t>
            </a:r>
          </a:p>
        </p:txBody>
      </p:sp>
      <p:cxnSp>
        <p:nvCxnSpPr>
          <p:cNvPr id="84" name="Conector de seta reta 83"/>
          <p:cNvCxnSpPr/>
          <p:nvPr/>
        </p:nvCxnSpPr>
        <p:spPr>
          <a:xfrm flipV="1">
            <a:off x="8784757" y="135022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14363805" y="1457663"/>
            <a:ext cx="857928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Field: Sensibilidade</a:t>
            </a:r>
          </a:p>
        </p:txBody>
      </p:sp>
      <p:sp>
        <p:nvSpPr>
          <p:cNvPr id="86" name="Retângulo 85"/>
          <p:cNvSpPr/>
          <p:nvPr/>
        </p:nvSpPr>
        <p:spPr>
          <a:xfrm>
            <a:off x="11914908" y="1082976"/>
            <a:ext cx="79208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CaixaDeTexto 86"/>
          <p:cNvSpPr txBox="1"/>
          <p:nvPr/>
        </p:nvSpPr>
        <p:spPr>
          <a:xfrm>
            <a:off x="11876789" y="1114487"/>
            <a:ext cx="904799" cy="40634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New Field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8" name="Conector de seta reta 87"/>
          <p:cNvCxnSpPr/>
          <p:nvPr/>
        </p:nvCxnSpPr>
        <p:spPr>
          <a:xfrm flipV="1">
            <a:off x="12710089" y="1337177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Retângulo 88"/>
          <p:cNvSpPr/>
          <p:nvPr/>
        </p:nvSpPr>
        <p:spPr>
          <a:xfrm>
            <a:off x="11928054" y="1644976"/>
            <a:ext cx="1016637" cy="2626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90" name="CaixaDeTexto 89"/>
          <p:cNvSpPr txBox="1"/>
          <p:nvPr/>
        </p:nvSpPr>
        <p:spPr>
          <a:xfrm>
            <a:off x="11856184" y="1610068"/>
            <a:ext cx="1209480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Field: Sensibilidade</a:t>
            </a:r>
          </a:p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: Double</a:t>
            </a:r>
          </a:p>
        </p:txBody>
      </p:sp>
      <p:sp>
        <p:nvSpPr>
          <p:cNvPr id="93" name="Retângulo 92"/>
          <p:cNvSpPr/>
          <p:nvPr/>
        </p:nvSpPr>
        <p:spPr>
          <a:xfrm>
            <a:off x="13169572" y="1647563"/>
            <a:ext cx="955631" cy="400074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Exposição +  os três atributos + novo campo Sensibilidade (em branco)</a:t>
            </a:r>
          </a:p>
        </p:txBody>
      </p:sp>
      <p:cxnSp>
        <p:nvCxnSpPr>
          <p:cNvPr id="95" name="Conector de seta reta 94"/>
          <p:cNvCxnSpPr/>
          <p:nvPr/>
        </p:nvCxnSpPr>
        <p:spPr>
          <a:xfrm flipV="1">
            <a:off x="14003767" y="1342197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Retângulo 102"/>
          <p:cNvSpPr/>
          <p:nvPr/>
        </p:nvSpPr>
        <p:spPr>
          <a:xfrm>
            <a:off x="15405958" y="1677627"/>
            <a:ext cx="1094584" cy="327835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Exposição +  os três atributos + Sensibilidade (calculado)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0554106" y="566148"/>
            <a:ext cx="9782054" cy="2461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Etapas feitas diretamente na Tabela de Atributos</a:t>
            </a:r>
          </a:p>
        </p:txBody>
      </p:sp>
      <p:cxnSp>
        <p:nvCxnSpPr>
          <p:cNvPr id="108" name="Conector de seta reta 107"/>
          <p:cNvCxnSpPr/>
          <p:nvPr/>
        </p:nvCxnSpPr>
        <p:spPr>
          <a:xfrm flipV="1">
            <a:off x="9590187" y="1618591"/>
            <a:ext cx="6914" cy="1883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Retângulo 108"/>
          <p:cNvSpPr/>
          <p:nvPr/>
        </p:nvSpPr>
        <p:spPr>
          <a:xfrm>
            <a:off x="9196765" y="1097622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CaixaDeTexto 109"/>
          <p:cNvSpPr txBox="1"/>
          <p:nvPr/>
        </p:nvSpPr>
        <p:spPr>
          <a:xfrm>
            <a:off x="9135100" y="1212973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Join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tângulo 121"/>
          <p:cNvSpPr/>
          <p:nvPr/>
        </p:nvSpPr>
        <p:spPr>
          <a:xfrm>
            <a:off x="10571883" y="1082443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Retângulo 125"/>
          <p:cNvSpPr/>
          <p:nvPr/>
        </p:nvSpPr>
        <p:spPr>
          <a:xfrm>
            <a:off x="10576151" y="1639724"/>
            <a:ext cx="902432" cy="249323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Exposição +  os três atributos</a:t>
            </a:r>
          </a:p>
        </p:txBody>
      </p:sp>
      <p:cxnSp>
        <p:nvCxnSpPr>
          <p:cNvPr id="127" name="Conector de seta reta 126"/>
          <p:cNvCxnSpPr/>
          <p:nvPr/>
        </p:nvCxnSpPr>
        <p:spPr>
          <a:xfrm flipV="1">
            <a:off x="10076593" y="1353883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Conector de seta reta 127"/>
          <p:cNvCxnSpPr/>
          <p:nvPr/>
        </p:nvCxnSpPr>
        <p:spPr>
          <a:xfrm flipV="1">
            <a:off x="11463367" y="135513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0" name="CaixaDeTexto 129"/>
          <p:cNvSpPr txBox="1"/>
          <p:nvPr/>
        </p:nvSpPr>
        <p:spPr>
          <a:xfrm>
            <a:off x="10502533" y="1427602"/>
            <a:ext cx="1022609" cy="1846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6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(polígono)</a:t>
            </a:r>
          </a:p>
        </p:txBody>
      </p:sp>
      <p:sp>
        <p:nvSpPr>
          <p:cNvPr id="131" name="Retângulo 130"/>
          <p:cNvSpPr/>
          <p:nvPr/>
        </p:nvSpPr>
        <p:spPr>
          <a:xfrm>
            <a:off x="13108340" y="1082985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CaixaDeTexto 132"/>
          <p:cNvSpPr txBox="1"/>
          <p:nvPr/>
        </p:nvSpPr>
        <p:spPr>
          <a:xfrm>
            <a:off x="13038989" y="1428147"/>
            <a:ext cx="1022609" cy="1846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6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(polígono)</a:t>
            </a:r>
          </a:p>
        </p:txBody>
      </p:sp>
      <p:sp>
        <p:nvSpPr>
          <p:cNvPr id="134" name="Retângulo 133"/>
          <p:cNvSpPr/>
          <p:nvPr/>
        </p:nvSpPr>
        <p:spPr>
          <a:xfrm>
            <a:off x="15628620" y="1075948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CaixaDeTexto 135"/>
          <p:cNvSpPr txBox="1"/>
          <p:nvPr/>
        </p:nvSpPr>
        <p:spPr>
          <a:xfrm>
            <a:off x="15559269" y="1421108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8" name="CaixaDeTexto 137"/>
          <p:cNvSpPr txBox="1"/>
          <p:nvPr/>
        </p:nvSpPr>
        <p:spPr>
          <a:xfrm>
            <a:off x="10470186" y="1059170"/>
            <a:ext cx="1030436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Municípios Deslizamentos</a:t>
            </a:r>
          </a:p>
        </p:txBody>
      </p:sp>
      <p:sp>
        <p:nvSpPr>
          <p:cNvPr id="140" name="CaixaDeTexto 139"/>
          <p:cNvSpPr txBox="1"/>
          <p:nvPr/>
        </p:nvSpPr>
        <p:spPr>
          <a:xfrm>
            <a:off x="13028918" y="1059171"/>
            <a:ext cx="1030436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Municípios Deslizamentos</a:t>
            </a:r>
          </a:p>
        </p:txBody>
      </p:sp>
      <p:sp>
        <p:nvSpPr>
          <p:cNvPr id="141" name="CaixaDeTexto 140"/>
          <p:cNvSpPr txBox="1"/>
          <p:nvPr/>
        </p:nvSpPr>
        <p:spPr>
          <a:xfrm>
            <a:off x="15549199" y="1059171"/>
            <a:ext cx="1030436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Municípios Deslizamentos</a:t>
            </a:r>
          </a:p>
        </p:txBody>
      </p:sp>
      <p:cxnSp>
        <p:nvCxnSpPr>
          <p:cNvPr id="142" name="Conector de seta reta 141"/>
          <p:cNvCxnSpPr/>
          <p:nvPr/>
        </p:nvCxnSpPr>
        <p:spPr>
          <a:xfrm flipH="1" flipV="1">
            <a:off x="8274220" y="4129068"/>
            <a:ext cx="2440" cy="383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Conector reto 144"/>
          <p:cNvCxnSpPr/>
          <p:nvPr/>
        </p:nvCxnSpPr>
        <p:spPr>
          <a:xfrm>
            <a:off x="5702819" y="4010591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Conector reto 145"/>
          <p:cNvCxnSpPr/>
          <p:nvPr/>
        </p:nvCxnSpPr>
        <p:spPr>
          <a:xfrm>
            <a:off x="-4570949" y="4035040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Retângulo 146"/>
          <p:cNvSpPr/>
          <p:nvPr/>
        </p:nvSpPr>
        <p:spPr>
          <a:xfrm>
            <a:off x="-4785481" y="4195992"/>
            <a:ext cx="778217" cy="2376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148" name="Retângulo 147"/>
          <p:cNvSpPr/>
          <p:nvPr/>
        </p:nvSpPr>
        <p:spPr>
          <a:xfrm>
            <a:off x="-9098285" y="3437345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Retângulo 148"/>
          <p:cNvSpPr/>
          <p:nvPr/>
        </p:nvSpPr>
        <p:spPr>
          <a:xfrm>
            <a:off x="-8992065" y="357127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Retângulo 149"/>
          <p:cNvSpPr/>
          <p:nvPr/>
        </p:nvSpPr>
        <p:spPr>
          <a:xfrm>
            <a:off x="-8895083" y="372367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Retângulo 150"/>
          <p:cNvSpPr/>
          <p:nvPr/>
        </p:nvSpPr>
        <p:spPr>
          <a:xfrm>
            <a:off x="-8798097" y="3857602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CaixaDeTexto 151"/>
          <p:cNvSpPr txBox="1"/>
          <p:nvPr/>
        </p:nvSpPr>
        <p:spPr>
          <a:xfrm>
            <a:off x="-8666239" y="3817738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Rx1day</a:t>
            </a:r>
          </a:p>
        </p:txBody>
      </p:sp>
      <p:sp>
        <p:nvSpPr>
          <p:cNvPr id="153" name="CaixaDeTexto 152"/>
          <p:cNvSpPr txBox="1"/>
          <p:nvPr/>
        </p:nvSpPr>
        <p:spPr>
          <a:xfrm>
            <a:off x="-8784428" y="3681079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Rx5day</a:t>
            </a:r>
          </a:p>
        </p:txBody>
      </p:sp>
      <p:sp>
        <p:nvSpPr>
          <p:cNvPr id="154" name="CaixaDeTexto 153"/>
          <p:cNvSpPr txBox="1"/>
          <p:nvPr/>
        </p:nvSpPr>
        <p:spPr>
          <a:xfrm>
            <a:off x="-8873026" y="3548179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R95p</a:t>
            </a:r>
          </a:p>
        </p:txBody>
      </p:sp>
      <p:sp>
        <p:nvSpPr>
          <p:cNvPr id="155" name="CaixaDeTexto 154"/>
          <p:cNvSpPr txBox="1"/>
          <p:nvPr/>
        </p:nvSpPr>
        <p:spPr>
          <a:xfrm>
            <a:off x="-9009688" y="3402282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CWD </a:t>
            </a:r>
          </a:p>
        </p:txBody>
      </p:sp>
      <p:sp>
        <p:nvSpPr>
          <p:cNvPr id="156" name="CaixaDeTexto 155"/>
          <p:cNvSpPr txBox="1"/>
          <p:nvPr/>
        </p:nvSpPr>
        <p:spPr>
          <a:xfrm>
            <a:off x="-8849077" y="4084383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geotiff</a:t>
            </a:r>
          </a:p>
        </p:txBody>
      </p:sp>
      <p:sp>
        <p:nvSpPr>
          <p:cNvPr id="157" name="CaixaDeTexto 156"/>
          <p:cNvSpPr txBox="1"/>
          <p:nvPr/>
        </p:nvSpPr>
        <p:spPr>
          <a:xfrm>
            <a:off x="-8860195" y="4202573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158" name="Retângulo 157"/>
          <p:cNvSpPr/>
          <p:nvPr/>
        </p:nvSpPr>
        <p:spPr>
          <a:xfrm>
            <a:off x="-7650506" y="3530717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CaixaDeTexto 158"/>
          <p:cNvSpPr txBox="1"/>
          <p:nvPr/>
        </p:nvSpPr>
        <p:spPr>
          <a:xfrm>
            <a:off x="-7605266" y="3638080"/>
            <a:ext cx="720080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CLIP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CaixaDeTexto 159"/>
          <p:cNvSpPr txBox="1"/>
          <p:nvPr/>
        </p:nvSpPr>
        <p:spPr>
          <a:xfrm>
            <a:off x="-7687912" y="3849887"/>
            <a:ext cx="1098672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(Spatial Analyst)</a:t>
            </a:r>
          </a:p>
        </p:txBody>
      </p:sp>
      <p:sp>
        <p:nvSpPr>
          <p:cNvPr id="161" name="Retângulo 160"/>
          <p:cNvSpPr/>
          <p:nvPr/>
        </p:nvSpPr>
        <p:spPr>
          <a:xfrm>
            <a:off x="-7629114" y="4433666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CaixaDeTexto 161"/>
          <p:cNvSpPr txBox="1"/>
          <p:nvPr/>
        </p:nvSpPr>
        <p:spPr>
          <a:xfrm>
            <a:off x="-7694903" y="4782027"/>
            <a:ext cx="911791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Shapefile (polígono)</a:t>
            </a:r>
          </a:p>
        </p:txBody>
      </p:sp>
      <p:cxnSp>
        <p:nvCxnSpPr>
          <p:cNvPr id="163" name="Conector de seta reta 162"/>
          <p:cNvCxnSpPr>
            <a:stCxn id="161" idx="0"/>
            <a:endCxn id="160" idx="2"/>
          </p:cNvCxnSpPr>
          <p:nvPr/>
        </p:nvCxnSpPr>
        <p:spPr>
          <a:xfrm flipV="1">
            <a:off x="-7233070" y="4065284"/>
            <a:ext cx="94494" cy="368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Conector de seta reta 163"/>
          <p:cNvCxnSpPr/>
          <p:nvPr/>
        </p:nvCxnSpPr>
        <p:spPr>
          <a:xfrm flipV="1">
            <a:off x="-8094915" y="378274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5" name="CaixaDeTexto 164"/>
          <p:cNvSpPr txBox="1"/>
          <p:nvPr/>
        </p:nvSpPr>
        <p:spPr>
          <a:xfrm>
            <a:off x="-9177915" y="3182832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América do Sul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depende da variável </a:t>
            </a:r>
          </a:p>
        </p:txBody>
      </p:sp>
      <p:sp>
        <p:nvSpPr>
          <p:cNvPr id="166" name="CaixaDeTexto 165"/>
          <p:cNvSpPr txBox="1"/>
          <p:nvPr/>
        </p:nvSpPr>
        <p:spPr>
          <a:xfrm>
            <a:off x="-7658127" y="4418015"/>
            <a:ext cx="968573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Área do Brasil</a:t>
            </a:r>
          </a:p>
        </p:txBody>
      </p:sp>
      <p:sp>
        <p:nvSpPr>
          <p:cNvPr id="167" name="Retângulo 166"/>
          <p:cNvSpPr/>
          <p:nvPr/>
        </p:nvSpPr>
        <p:spPr>
          <a:xfrm>
            <a:off x="-6446133" y="3437345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Retângulo 167"/>
          <p:cNvSpPr/>
          <p:nvPr/>
        </p:nvSpPr>
        <p:spPr>
          <a:xfrm>
            <a:off x="-6339912" y="357127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Retângulo 168"/>
          <p:cNvSpPr/>
          <p:nvPr/>
        </p:nvSpPr>
        <p:spPr>
          <a:xfrm>
            <a:off x="-6242927" y="372367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Retângulo 169"/>
          <p:cNvSpPr/>
          <p:nvPr/>
        </p:nvSpPr>
        <p:spPr>
          <a:xfrm>
            <a:off x="-6145943" y="3857602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CaixaDeTexto 170"/>
          <p:cNvSpPr txBox="1"/>
          <p:nvPr/>
        </p:nvSpPr>
        <p:spPr>
          <a:xfrm>
            <a:off x="-6072948" y="3817738"/>
            <a:ext cx="756084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Rx1day Clip</a:t>
            </a:r>
          </a:p>
        </p:txBody>
      </p:sp>
      <p:sp>
        <p:nvSpPr>
          <p:cNvPr id="172" name="CaixaDeTexto 171"/>
          <p:cNvSpPr txBox="1"/>
          <p:nvPr/>
        </p:nvSpPr>
        <p:spPr>
          <a:xfrm>
            <a:off x="-6208040" y="3681079"/>
            <a:ext cx="79584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Rx5day Clip</a:t>
            </a:r>
          </a:p>
        </p:txBody>
      </p:sp>
      <p:sp>
        <p:nvSpPr>
          <p:cNvPr id="173" name="CaixaDeTexto 172"/>
          <p:cNvSpPr txBox="1"/>
          <p:nvPr/>
        </p:nvSpPr>
        <p:spPr>
          <a:xfrm>
            <a:off x="-6258974" y="3548179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R95p Clip</a:t>
            </a:r>
          </a:p>
        </p:txBody>
      </p:sp>
      <p:sp>
        <p:nvSpPr>
          <p:cNvPr id="174" name="CaixaDeTexto 173"/>
          <p:cNvSpPr txBox="1"/>
          <p:nvPr/>
        </p:nvSpPr>
        <p:spPr>
          <a:xfrm>
            <a:off x="-6357534" y="3402282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CWD Clip </a:t>
            </a:r>
          </a:p>
        </p:txBody>
      </p:sp>
      <p:sp>
        <p:nvSpPr>
          <p:cNvPr id="175" name="CaixaDeTexto 174"/>
          <p:cNvSpPr txBox="1"/>
          <p:nvPr/>
        </p:nvSpPr>
        <p:spPr>
          <a:xfrm>
            <a:off x="-6196923" y="4084383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</a:p>
        </p:txBody>
      </p:sp>
      <p:sp>
        <p:nvSpPr>
          <p:cNvPr id="176" name="CaixaDeTexto 175"/>
          <p:cNvSpPr txBox="1"/>
          <p:nvPr/>
        </p:nvSpPr>
        <p:spPr>
          <a:xfrm>
            <a:off x="-6208041" y="4202573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177" name="Retângulo 176"/>
          <p:cNvSpPr/>
          <p:nvPr/>
        </p:nvSpPr>
        <p:spPr>
          <a:xfrm>
            <a:off x="-4989850" y="3530982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CaixaDeTexto 178"/>
          <p:cNvSpPr txBox="1"/>
          <p:nvPr/>
        </p:nvSpPr>
        <p:spPr>
          <a:xfrm>
            <a:off x="-5042497" y="3630728"/>
            <a:ext cx="904799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Algebra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CaixaDeTexto 179"/>
          <p:cNvSpPr txBox="1"/>
          <p:nvPr/>
        </p:nvSpPr>
        <p:spPr>
          <a:xfrm>
            <a:off x="-5016944" y="3877064"/>
            <a:ext cx="1019992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Raster </a:t>
            </a:r>
            <a:r>
              <a:rPr lang="pt-BR" sz="700" i="1" dirty="0" err="1">
                <a:latin typeface="Arial" panose="020B0604020202020204" pitchFamily="34" charset="0"/>
                <a:cs typeface="Arial" panose="020B0604020202020204" pitchFamily="34" charset="0"/>
              </a:rPr>
              <a:t>Calculator</a:t>
            </a:r>
            <a:endParaRPr lang="pt-BR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CaixaDeTexto 180"/>
          <p:cNvSpPr txBox="1"/>
          <p:nvPr/>
        </p:nvSpPr>
        <p:spPr>
          <a:xfrm>
            <a:off x="-4855847" y="4175667"/>
            <a:ext cx="904799" cy="1846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600" i="1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pt-BR" sz="600" i="1" u="sng" dirty="0">
                <a:latin typeface="Arial" panose="020B0604020202020204" pitchFamily="34" charset="0"/>
                <a:cs typeface="Arial" panose="020B0604020202020204" pitchFamily="34" charset="0"/>
              </a:rPr>
              <a:t> variável – MIN</a:t>
            </a:r>
          </a:p>
        </p:txBody>
      </p:sp>
      <p:sp>
        <p:nvSpPr>
          <p:cNvPr id="182" name="CaixaDeTexto 181"/>
          <p:cNvSpPr txBox="1"/>
          <p:nvPr/>
        </p:nvSpPr>
        <p:spPr>
          <a:xfrm>
            <a:off x="-4691221" y="4278156"/>
            <a:ext cx="838285" cy="1846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>
            <a:defPPr>
              <a:defRPr lang="pt-BR"/>
            </a:defPPr>
            <a:lvl1pPr>
              <a:defRPr sz="6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/>
              <a:t>MAX - MIN</a:t>
            </a:r>
          </a:p>
        </p:txBody>
      </p:sp>
      <p:sp>
        <p:nvSpPr>
          <p:cNvPr id="196" name="CaixaDeTexto 195"/>
          <p:cNvSpPr txBox="1"/>
          <p:nvPr/>
        </p:nvSpPr>
        <p:spPr>
          <a:xfrm>
            <a:off x="-6521239" y="3186261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depende da variável </a:t>
            </a:r>
          </a:p>
        </p:txBody>
      </p:sp>
      <p:sp>
        <p:nvSpPr>
          <p:cNvPr id="197" name="Retângulo 196"/>
          <p:cNvSpPr/>
          <p:nvPr/>
        </p:nvSpPr>
        <p:spPr>
          <a:xfrm>
            <a:off x="-3808382" y="3437345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Retângulo 197"/>
          <p:cNvSpPr/>
          <p:nvPr/>
        </p:nvSpPr>
        <p:spPr>
          <a:xfrm>
            <a:off x="-3702163" y="357127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Retângulo 198"/>
          <p:cNvSpPr/>
          <p:nvPr/>
        </p:nvSpPr>
        <p:spPr>
          <a:xfrm>
            <a:off x="-3605178" y="371605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Retângulo 199"/>
          <p:cNvSpPr/>
          <p:nvPr/>
        </p:nvSpPr>
        <p:spPr>
          <a:xfrm>
            <a:off x="-3508193" y="3857602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CaixaDeTexto 200"/>
          <p:cNvSpPr txBox="1"/>
          <p:nvPr/>
        </p:nvSpPr>
        <p:spPr>
          <a:xfrm>
            <a:off x="-3564738" y="3825361"/>
            <a:ext cx="1072261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Rx1 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Clip Norm</a:t>
            </a:r>
          </a:p>
        </p:txBody>
      </p:sp>
      <p:sp>
        <p:nvSpPr>
          <p:cNvPr id="205" name="CaixaDeTexto 204"/>
          <p:cNvSpPr txBox="1"/>
          <p:nvPr/>
        </p:nvSpPr>
        <p:spPr>
          <a:xfrm>
            <a:off x="-3661733" y="3696320"/>
            <a:ext cx="104615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Rx5 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Clip Norm</a:t>
            </a:r>
          </a:p>
        </p:txBody>
      </p:sp>
      <p:sp>
        <p:nvSpPr>
          <p:cNvPr id="215" name="CaixaDeTexto 214"/>
          <p:cNvSpPr txBox="1"/>
          <p:nvPr/>
        </p:nvSpPr>
        <p:spPr>
          <a:xfrm>
            <a:off x="-3735522" y="3548181"/>
            <a:ext cx="968436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R95p Clip Norm</a:t>
            </a:r>
          </a:p>
        </p:txBody>
      </p:sp>
      <p:sp>
        <p:nvSpPr>
          <p:cNvPr id="236" name="CaixaDeTexto 235"/>
          <p:cNvSpPr txBox="1"/>
          <p:nvPr/>
        </p:nvSpPr>
        <p:spPr>
          <a:xfrm>
            <a:off x="-3849324" y="3402283"/>
            <a:ext cx="939247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CWD Clip Norm </a:t>
            </a:r>
          </a:p>
        </p:txBody>
      </p:sp>
      <p:sp>
        <p:nvSpPr>
          <p:cNvPr id="240" name="CaixaDeTexto 239"/>
          <p:cNvSpPr txBox="1"/>
          <p:nvPr/>
        </p:nvSpPr>
        <p:spPr>
          <a:xfrm>
            <a:off x="-3559174" y="4084383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</a:p>
        </p:txBody>
      </p:sp>
      <p:sp>
        <p:nvSpPr>
          <p:cNvPr id="241" name="CaixaDeTexto 240"/>
          <p:cNvSpPr txBox="1"/>
          <p:nvPr/>
        </p:nvSpPr>
        <p:spPr>
          <a:xfrm>
            <a:off x="-3570291" y="4202573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242" name="CaixaDeTexto 241"/>
          <p:cNvSpPr txBox="1"/>
          <p:nvPr/>
        </p:nvSpPr>
        <p:spPr>
          <a:xfrm>
            <a:off x="-3891109" y="3186261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sp>
        <p:nvSpPr>
          <p:cNvPr id="269" name="Retângulo 268"/>
          <p:cNvSpPr/>
          <p:nvPr/>
        </p:nvSpPr>
        <p:spPr>
          <a:xfrm>
            <a:off x="-4838765" y="4384985"/>
            <a:ext cx="767299" cy="170811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Normalização linear</a:t>
            </a:r>
          </a:p>
        </p:txBody>
      </p:sp>
      <p:cxnSp>
        <p:nvCxnSpPr>
          <p:cNvPr id="270" name="Conector de seta reta 269"/>
          <p:cNvCxnSpPr/>
          <p:nvPr/>
        </p:nvCxnSpPr>
        <p:spPr>
          <a:xfrm flipV="1">
            <a:off x="-6847918" y="3785182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1" name="Conector de seta reta 270"/>
          <p:cNvCxnSpPr/>
          <p:nvPr/>
        </p:nvCxnSpPr>
        <p:spPr>
          <a:xfrm flipV="1">
            <a:off x="-5441667" y="3785182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2" name="Conector de seta reta 271"/>
          <p:cNvCxnSpPr/>
          <p:nvPr/>
        </p:nvCxnSpPr>
        <p:spPr>
          <a:xfrm flipV="1">
            <a:off x="-4194671" y="3785182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3" name="Conector reto 272"/>
          <p:cNvCxnSpPr/>
          <p:nvPr/>
        </p:nvCxnSpPr>
        <p:spPr>
          <a:xfrm>
            <a:off x="-1921343" y="4046086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4" name="Retângulo 273"/>
          <p:cNvSpPr/>
          <p:nvPr/>
        </p:nvSpPr>
        <p:spPr>
          <a:xfrm>
            <a:off x="-2548221" y="4207039"/>
            <a:ext cx="2358420" cy="1732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275" name="Retângulo 274"/>
          <p:cNvSpPr/>
          <p:nvPr/>
        </p:nvSpPr>
        <p:spPr>
          <a:xfrm>
            <a:off x="-2340244" y="3542030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CaixaDeTexto 275"/>
          <p:cNvSpPr txBox="1"/>
          <p:nvPr/>
        </p:nvSpPr>
        <p:spPr>
          <a:xfrm>
            <a:off x="-2392889" y="3641775"/>
            <a:ext cx="904799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Algebra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7" name="CaixaDeTexto 276"/>
          <p:cNvSpPr txBox="1"/>
          <p:nvPr/>
        </p:nvSpPr>
        <p:spPr>
          <a:xfrm>
            <a:off x="-2377649" y="3868819"/>
            <a:ext cx="904799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Raster </a:t>
            </a:r>
            <a:r>
              <a:rPr lang="pt-BR" sz="500" i="1" dirty="0" err="1">
                <a:latin typeface="Arial" panose="020B0604020202020204" pitchFamily="34" charset="0"/>
                <a:cs typeface="Arial" panose="020B0604020202020204" pitchFamily="34" charset="0"/>
              </a:rPr>
              <a:t>Calculator</a:t>
            </a:r>
            <a:endParaRPr lang="pt-BR" sz="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8" name="CaixaDeTexto 277"/>
              <p:cNvSpPr txBox="1"/>
              <p:nvPr/>
            </p:nvSpPr>
            <p:spPr>
              <a:xfrm>
                <a:off x="-3116665" y="4194372"/>
                <a:ext cx="3474441" cy="180871"/>
              </a:xfrm>
              <a:prstGeom prst="rect">
                <a:avLst/>
              </a:prstGeom>
              <a:noFill/>
            </p:spPr>
            <p:txBody>
              <a:bodyPr wrap="square" lIns="91391" tIns="45697" rIns="91391" bIns="45697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pt-BR" sz="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pt-BR" sz="5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BR" sz="500" i="1">
                                  <a:latin typeface="Cambria Math"/>
                                </a:rPr>
                                <m:t>1.30∗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𝑹𝒙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𝟓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𝒅𝒂𝒚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+ </m:t>
                              </m:r>
                              <m:r>
                                <a:rPr lang="pt-BR" sz="500" i="1">
                                  <a:latin typeface="Cambria Math"/>
                                </a:rPr>
                                <m:t>1.30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pt-BR" sz="5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pt-BR" sz="500" b="1" i="1">
                                      <a:latin typeface="Cambria Math"/>
                                    </a:rPr>
                                    <m:t>𝑪𝑾𝑫</m:t>
                                  </m:r>
                                </m:e>
                                <m:sup>
                                  <m:r>
                                    <a:rPr lang="pt-BR" sz="500" b="1" i="1">
                                      <a:latin typeface="Cambria Math"/>
                                    </a:rPr>
                                    <m:t>𝒊𝒏𝒗</m:t>
                                  </m:r>
                                </m:sup>
                              </m:sSup>
                              <m:r>
                                <a:rPr lang="pt-BR" sz="5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pt-BR" sz="500" i="1">
                                  <a:latin typeface="Cambria Math"/>
                                </a:rPr>
                                <m:t>1.0∗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𝑹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𝟗𝟓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𝒑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pt-BR" sz="500" i="1">
                                  <a:latin typeface="Cambria Math"/>
                                </a:rPr>
                                <m:t>0.40∗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𝑹𝒙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𝑫𝒂𝒚</m:t>
                              </m:r>
                            </m:e>
                          </m:d>
                        </m:num>
                        <m:den>
                          <m:r>
                            <a:rPr lang="pt-BR" sz="500" i="1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pt-BR" sz="5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8" name="CaixaDeTexto 2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16666" y="4194370"/>
                <a:ext cx="3474441" cy="196578"/>
              </a:xfrm>
              <a:prstGeom prst="rect">
                <a:avLst/>
              </a:prstGeom>
              <a:blipFill rotWithShape="1">
                <a:blip r:embed="rId3"/>
                <a:stretch>
                  <a:fillRect t="-62500" b="-103125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9" name="Conector de seta reta 278"/>
          <p:cNvCxnSpPr/>
          <p:nvPr/>
        </p:nvCxnSpPr>
        <p:spPr>
          <a:xfrm flipV="1">
            <a:off x="-2792060" y="379623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0" name="Conector de seta reta 279"/>
          <p:cNvCxnSpPr/>
          <p:nvPr/>
        </p:nvCxnSpPr>
        <p:spPr>
          <a:xfrm flipV="1">
            <a:off x="-1545064" y="379623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6" name="CaixaDeTexto 285"/>
          <p:cNvSpPr txBox="1"/>
          <p:nvPr/>
        </p:nvSpPr>
        <p:spPr>
          <a:xfrm>
            <a:off x="-8892546" y="4349419"/>
            <a:ext cx="1807820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CPTEC/INPE</a:t>
            </a:r>
          </a:p>
        </p:txBody>
      </p:sp>
      <p:sp>
        <p:nvSpPr>
          <p:cNvPr id="287" name="Retângulo 286"/>
          <p:cNvSpPr/>
          <p:nvPr/>
        </p:nvSpPr>
        <p:spPr>
          <a:xfrm>
            <a:off x="-1066625" y="3578541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CaixaDeTexto 287"/>
          <p:cNvSpPr txBox="1"/>
          <p:nvPr/>
        </p:nvSpPr>
        <p:spPr>
          <a:xfrm>
            <a:off x="-1145559" y="3320991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sp>
        <p:nvSpPr>
          <p:cNvPr id="289" name="CaixaDeTexto 288"/>
          <p:cNvSpPr txBox="1"/>
          <p:nvPr/>
        </p:nvSpPr>
        <p:spPr>
          <a:xfrm>
            <a:off x="-1119965" y="3813354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</a:p>
        </p:txBody>
      </p:sp>
      <p:sp>
        <p:nvSpPr>
          <p:cNvPr id="290" name="CaixaDeTexto 289"/>
          <p:cNvSpPr txBox="1"/>
          <p:nvPr/>
        </p:nvSpPr>
        <p:spPr>
          <a:xfrm>
            <a:off x="-1122700" y="3939162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291" name="Retângulo 290"/>
          <p:cNvSpPr/>
          <p:nvPr/>
        </p:nvSpPr>
        <p:spPr>
          <a:xfrm>
            <a:off x="170570" y="3578541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CaixaDeTexto 291"/>
          <p:cNvSpPr txBox="1"/>
          <p:nvPr/>
        </p:nvSpPr>
        <p:spPr>
          <a:xfrm>
            <a:off x="109057" y="3685905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Export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Data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3" name="Conector de seta reta 292"/>
          <p:cNvCxnSpPr/>
          <p:nvPr/>
        </p:nvCxnSpPr>
        <p:spPr>
          <a:xfrm flipV="1">
            <a:off x="-273840" y="3830569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4" name="Conector de seta reta 293"/>
          <p:cNvCxnSpPr/>
          <p:nvPr/>
        </p:nvCxnSpPr>
        <p:spPr>
          <a:xfrm flipV="1">
            <a:off x="973157" y="383300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5" name="Retângulo 294"/>
          <p:cNvSpPr/>
          <p:nvPr/>
        </p:nvSpPr>
        <p:spPr>
          <a:xfrm>
            <a:off x="1381095" y="358273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CaixaDeTexto 295"/>
          <p:cNvSpPr txBox="1"/>
          <p:nvPr/>
        </p:nvSpPr>
        <p:spPr>
          <a:xfrm>
            <a:off x="1327755" y="3817548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</a:p>
        </p:txBody>
      </p:sp>
      <p:sp>
        <p:nvSpPr>
          <p:cNvPr id="297" name="CaixaDeTexto 296"/>
          <p:cNvSpPr txBox="1"/>
          <p:nvPr/>
        </p:nvSpPr>
        <p:spPr>
          <a:xfrm>
            <a:off x="1325021" y="3943355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1km x 1km</a:t>
            </a:r>
          </a:p>
        </p:txBody>
      </p:sp>
      <p:cxnSp>
        <p:nvCxnSpPr>
          <p:cNvPr id="298" name="Conector de seta reta 297"/>
          <p:cNvCxnSpPr/>
          <p:nvPr/>
        </p:nvCxnSpPr>
        <p:spPr>
          <a:xfrm flipV="1">
            <a:off x="2173882" y="383476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9" name="Retângulo 298"/>
          <p:cNvSpPr/>
          <p:nvPr/>
        </p:nvSpPr>
        <p:spPr>
          <a:xfrm>
            <a:off x="2618842" y="3578541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CaixaDeTexto 299"/>
          <p:cNvSpPr txBox="1"/>
          <p:nvPr/>
        </p:nvSpPr>
        <p:spPr>
          <a:xfrm>
            <a:off x="2557329" y="3685905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CaixaDeTexto 300"/>
          <p:cNvSpPr txBox="1"/>
          <p:nvPr/>
        </p:nvSpPr>
        <p:spPr>
          <a:xfrm>
            <a:off x="2583617" y="3904673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 to points</a:t>
            </a:r>
          </a:p>
        </p:txBody>
      </p:sp>
      <p:cxnSp>
        <p:nvCxnSpPr>
          <p:cNvPr id="302" name="Conector de seta reta 301"/>
          <p:cNvCxnSpPr/>
          <p:nvPr/>
        </p:nvCxnSpPr>
        <p:spPr>
          <a:xfrm flipV="1">
            <a:off x="3475592" y="383300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3" name="Retângulo 302"/>
          <p:cNvSpPr/>
          <p:nvPr/>
        </p:nvSpPr>
        <p:spPr>
          <a:xfrm>
            <a:off x="3883532" y="358273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CaixaDeTexto 303"/>
          <p:cNvSpPr txBox="1"/>
          <p:nvPr/>
        </p:nvSpPr>
        <p:spPr>
          <a:xfrm>
            <a:off x="3814952" y="3927534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(pontos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305" name="Conector de seta reta 304"/>
          <p:cNvCxnSpPr/>
          <p:nvPr/>
        </p:nvCxnSpPr>
        <p:spPr>
          <a:xfrm flipV="1">
            <a:off x="4676317" y="383476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6" name="Retângulo 305"/>
          <p:cNvSpPr/>
          <p:nvPr/>
        </p:nvSpPr>
        <p:spPr>
          <a:xfrm>
            <a:off x="5121277" y="3578541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CaixaDeTexto 306"/>
          <p:cNvSpPr txBox="1"/>
          <p:nvPr/>
        </p:nvSpPr>
        <p:spPr>
          <a:xfrm>
            <a:off x="5059767" y="3685905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Spatial Join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CaixaDeTexto 307"/>
          <p:cNvSpPr txBox="1"/>
          <p:nvPr/>
        </p:nvSpPr>
        <p:spPr>
          <a:xfrm>
            <a:off x="5086053" y="3897052"/>
            <a:ext cx="904799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(Spatial Analyst)</a:t>
            </a:r>
          </a:p>
        </p:txBody>
      </p:sp>
      <p:sp>
        <p:nvSpPr>
          <p:cNvPr id="309" name="CaixaDeTexto 308"/>
          <p:cNvSpPr txBox="1"/>
          <p:nvPr/>
        </p:nvSpPr>
        <p:spPr>
          <a:xfrm>
            <a:off x="1302714" y="3324404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sp>
        <p:nvSpPr>
          <p:cNvPr id="310" name="CaixaDeTexto 309"/>
          <p:cNvSpPr txBox="1"/>
          <p:nvPr/>
        </p:nvSpPr>
        <p:spPr>
          <a:xfrm>
            <a:off x="3822993" y="3324404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sp>
        <p:nvSpPr>
          <p:cNvPr id="311" name="Retângulo 310"/>
          <p:cNvSpPr/>
          <p:nvPr/>
        </p:nvSpPr>
        <p:spPr>
          <a:xfrm>
            <a:off x="4855795" y="4627741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CaixaDeTexto 311"/>
          <p:cNvSpPr txBox="1"/>
          <p:nvPr/>
        </p:nvSpPr>
        <p:spPr>
          <a:xfrm>
            <a:off x="4781958" y="4877383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CaixaDeTexto 312"/>
          <p:cNvSpPr txBox="1"/>
          <p:nvPr/>
        </p:nvSpPr>
        <p:spPr>
          <a:xfrm>
            <a:off x="4801321" y="4995573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1:100.000</a:t>
            </a:r>
          </a:p>
        </p:txBody>
      </p:sp>
      <p:sp>
        <p:nvSpPr>
          <p:cNvPr id="314" name="CaixaDeTexto 313"/>
          <p:cNvSpPr txBox="1"/>
          <p:nvPr/>
        </p:nvSpPr>
        <p:spPr>
          <a:xfrm>
            <a:off x="4806853" y="4604469"/>
            <a:ext cx="968573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Áreas Urbanas do Brasil</a:t>
            </a:r>
          </a:p>
        </p:txBody>
      </p:sp>
      <p:sp>
        <p:nvSpPr>
          <p:cNvPr id="315" name="Retângulo 314"/>
          <p:cNvSpPr/>
          <p:nvPr/>
        </p:nvSpPr>
        <p:spPr>
          <a:xfrm>
            <a:off x="5464917" y="4223765"/>
            <a:ext cx="817394" cy="2626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316" name="CaixaDeTexto 315"/>
          <p:cNvSpPr txBox="1"/>
          <p:nvPr/>
        </p:nvSpPr>
        <p:spPr>
          <a:xfrm>
            <a:off x="5418216" y="4203604"/>
            <a:ext cx="1209480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Merge Rule: Mean</a:t>
            </a:r>
          </a:p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Range: 500m</a:t>
            </a:r>
          </a:p>
        </p:txBody>
      </p:sp>
      <p:cxnSp>
        <p:nvCxnSpPr>
          <p:cNvPr id="317" name="Conector de seta reta 316"/>
          <p:cNvCxnSpPr/>
          <p:nvPr/>
        </p:nvCxnSpPr>
        <p:spPr>
          <a:xfrm flipV="1">
            <a:off x="5285004" y="4102028"/>
            <a:ext cx="0" cy="516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8" name="Retângulo 317"/>
          <p:cNvSpPr/>
          <p:nvPr/>
        </p:nvSpPr>
        <p:spPr>
          <a:xfrm>
            <a:off x="4763590" y="4488522"/>
            <a:ext cx="354295" cy="170811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sp>
        <p:nvSpPr>
          <p:cNvPr id="319" name="CaixaDeTexto 318"/>
          <p:cNvSpPr txBox="1"/>
          <p:nvPr/>
        </p:nvSpPr>
        <p:spPr>
          <a:xfrm>
            <a:off x="4759096" y="5116557"/>
            <a:ext cx="1807820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Farias et. al (2017) / Embrapa</a:t>
            </a:r>
          </a:p>
        </p:txBody>
      </p:sp>
      <p:cxnSp>
        <p:nvCxnSpPr>
          <p:cNvPr id="320" name="Conector de seta reta 319"/>
          <p:cNvCxnSpPr/>
          <p:nvPr/>
        </p:nvCxnSpPr>
        <p:spPr>
          <a:xfrm>
            <a:off x="5918844" y="3841523"/>
            <a:ext cx="496011" cy="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3" name="Retângulo 322"/>
          <p:cNvSpPr/>
          <p:nvPr/>
        </p:nvSpPr>
        <p:spPr>
          <a:xfrm>
            <a:off x="6599185" y="3584173"/>
            <a:ext cx="792088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CaixaDeTexto 323"/>
          <p:cNvSpPr txBox="1"/>
          <p:nvPr/>
        </p:nvSpPr>
        <p:spPr>
          <a:xfrm>
            <a:off x="6509757" y="3560627"/>
            <a:ext cx="968571" cy="32783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Áreas Urbanas do Brasil com o atributo do </a:t>
            </a:r>
            <a:r>
              <a:rPr lang="pt-BR" sz="500" dirty="0" err="1">
                <a:latin typeface="Arial" panose="020B0604020202020204" pitchFamily="34" charset="0"/>
                <a:cs typeface="Arial" panose="020B0604020202020204" pitchFamily="34" charset="0"/>
              </a:rPr>
              <a:t>sub-indice</a:t>
            </a:r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 de Exposição</a:t>
            </a:r>
          </a:p>
        </p:txBody>
      </p:sp>
      <p:sp>
        <p:nvSpPr>
          <p:cNvPr id="325" name="CaixaDeTexto 324"/>
          <p:cNvSpPr txBox="1"/>
          <p:nvPr/>
        </p:nvSpPr>
        <p:spPr>
          <a:xfrm>
            <a:off x="6522485" y="3947272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26" name="Retângulo 325"/>
          <p:cNvSpPr/>
          <p:nvPr/>
        </p:nvSpPr>
        <p:spPr>
          <a:xfrm>
            <a:off x="7825422" y="3608099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CaixaDeTexto 326"/>
          <p:cNvSpPr txBox="1"/>
          <p:nvPr/>
        </p:nvSpPr>
        <p:spPr>
          <a:xfrm>
            <a:off x="7763758" y="3723450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Join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8" name="Conector de seta reta 327"/>
          <p:cNvCxnSpPr/>
          <p:nvPr/>
        </p:nvCxnSpPr>
        <p:spPr>
          <a:xfrm flipV="1">
            <a:off x="7399333" y="375518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9" name="Conector de seta reta 328"/>
          <p:cNvCxnSpPr/>
          <p:nvPr/>
        </p:nvCxnSpPr>
        <p:spPr>
          <a:xfrm flipV="1">
            <a:off x="8646329" y="3870553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0" name="Retângulo 329"/>
          <p:cNvSpPr/>
          <p:nvPr/>
        </p:nvSpPr>
        <p:spPr>
          <a:xfrm>
            <a:off x="7841318" y="4343131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CaixaDeTexto 330"/>
          <p:cNvSpPr txBox="1"/>
          <p:nvPr/>
        </p:nvSpPr>
        <p:spPr>
          <a:xfrm>
            <a:off x="7767480" y="4592772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CaixaDeTexto 331"/>
          <p:cNvSpPr txBox="1"/>
          <p:nvPr/>
        </p:nvSpPr>
        <p:spPr>
          <a:xfrm>
            <a:off x="7786843" y="4710961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1:100.000</a:t>
            </a:r>
          </a:p>
        </p:txBody>
      </p:sp>
      <p:sp>
        <p:nvSpPr>
          <p:cNvPr id="333" name="CaixaDeTexto 332"/>
          <p:cNvSpPr txBox="1"/>
          <p:nvPr/>
        </p:nvSpPr>
        <p:spPr>
          <a:xfrm>
            <a:off x="7761897" y="4319857"/>
            <a:ext cx="1030436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Limites municipais do Brasil</a:t>
            </a:r>
          </a:p>
        </p:txBody>
      </p:sp>
      <p:sp>
        <p:nvSpPr>
          <p:cNvPr id="334" name="CaixaDeTexto 333"/>
          <p:cNvSpPr txBox="1"/>
          <p:nvPr/>
        </p:nvSpPr>
        <p:spPr>
          <a:xfrm>
            <a:off x="7823451" y="4893605"/>
            <a:ext cx="1807820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IBGE (2010)</a:t>
            </a:r>
          </a:p>
        </p:txBody>
      </p:sp>
      <p:sp>
        <p:nvSpPr>
          <p:cNvPr id="335" name="Retângulo 334"/>
          <p:cNvSpPr/>
          <p:nvPr/>
        </p:nvSpPr>
        <p:spPr>
          <a:xfrm>
            <a:off x="9111755" y="3624119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CaixaDeTexto 335"/>
          <p:cNvSpPr txBox="1"/>
          <p:nvPr/>
        </p:nvSpPr>
        <p:spPr>
          <a:xfrm>
            <a:off x="9037917" y="3873761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" name="CaixaDeTexto 336"/>
          <p:cNvSpPr txBox="1"/>
          <p:nvPr/>
        </p:nvSpPr>
        <p:spPr>
          <a:xfrm>
            <a:off x="9057281" y="3991951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1:100.000</a:t>
            </a:r>
          </a:p>
        </p:txBody>
      </p:sp>
      <p:sp>
        <p:nvSpPr>
          <p:cNvPr id="338" name="CaixaDeTexto 337"/>
          <p:cNvSpPr txBox="1"/>
          <p:nvPr/>
        </p:nvSpPr>
        <p:spPr>
          <a:xfrm>
            <a:off x="9032334" y="3600847"/>
            <a:ext cx="1030436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Municípios Deslizamentos</a:t>
            </a:r>
          </a:p>
        </p:txBody>
      </p:sp>
      <p:sp>
        <p:nvSpPr>
          <p:cNvPr id="339" name="Retângulo 338"/>
          <p:cNvSpPr/>
          <p:nvPr/>
        </p:nvSpPr>
        <p:spPr>
          <a:xfrm>
            <a:off x="6513382" y="4165639"/>
            <a:ext cx="1156622" cy="249323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o atributo do </a:t>
            </a:r>
            <a:r>
              <a:rPr lang="pt-BR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sub-índice</a:t>
            </a:r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 de Exposição</a:t>
            </a:r>
          </a:p>
        </p:txBody>
      </p:sp>
      <p:sp>
        <p:nvSpPr>
          <p:cNvPr id="341" name="Retângulo 340"/>
          <p:cNvSpPr/>
          <p:nvPr/>
        </p:nvSpPr>
        <p:spPr>
          <a:xfrm>
            <a:off x="9116025" y="4181401"/>
            <a:ext cx="1156622" cy="249323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o atributo do </a:t>
            </a:r>
            <a:r>
              <a:rPr lang="pt-BR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sub-índice</a:t>
            </a:r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 de Exposição</a:t>
            </a:r>
          </a:p>
        </p:txBody>
      </p:sp>
      <p:sp>
        <p:nvSpPr>
          <p:cNvPr id="342" name="CaixaDeTexto 341"/>
          <p:cNvSpPr txBox="1"/>
          <p:nvPr/>
        </p:nvSpPr>
        <p:spPr>
          <a:xfrm>
            <a:off x="-1075165" y="3543479"/>
            <a:ext cx="834312" cy="47700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Exposição</a:t>
            </a:r>
            <a:b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Deslizamentos</a:t>
            </a:r>
            <a:endParaRPr lang="pt-BR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" name="CaixaDeTexto 342"/>
          <p:cNvSpPr txBox="1"/>
          <p:nvPr/>
        </p:nvSpPr>
        <p:spPr>
          <a:xfrm>
            <a:off x="1373059" y="3533604"/>
            <a:ext cx="834312" cy="47700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Exposição</a:t>
            </a:r>
            <a:b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Deslizamentos</a:t>
            </a:r>
            <a:endParaRPr lang="pt-BR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CaixaDeTexto 343"/>
          <p:cNvSpPr txBox="1"/>
          <p:nvPr/>
        </p:nvSpPr>
        <p:spPr>
          <a:xfrm>
            <a:off x="3868160" y="3548372"/>
            <a:ext cx="834312" cy="47700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Exposição</a:t>
            </a:r>
            <a:b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Deslizamentos</a:t>
            </a:r>
            <a:endParaRPr lang="pt-BR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Retângulo 344"/>
          <p:cNvSpPr/>
          <p:nvPr/>
        </p:nvSpPr>
        <p:spPr>
          <a:xfrm>
            <a:off x="-67053" y="4036419"/>
            <a:ext cx="1418348" cy="1446503"/>
          </a:xfrm>
          <a:prstGeom prst="rect">
            <a:avLst/>
          </a:prstGeom>
        </p:spPr>
        <p:txBody>
          <a:bodyPr wrap="square" lIns="91391" tIns="45697" rIns="91391" bIns="45697">
            <a:spAutoFit/>
          </a:bodyPr>
          <a:lstStyle/>
          <a:p>
            <a:pPr algn="just"/>
            <a:r>
              <a:rPr lang="pt-BR" sz="800" dirty="0">
                <a:latin typeface="+mj-lt"/>
                <a:cs typeface="Arial" panose="020B0604020202020204" pitchFamily="34" charset="0"/>
              </a:rPr>
              <a:t>Aumenta-se a quantidade de pontos  de grade , agora com tamanho de  1km x 1km. Isto é necessário para que na etapa do cálculo da média do </a:t>
            </a:r>
            <a:r>
              <a:rPr lang="pt-BR" sz="800" dirty="0" err="1">
                <a:latin typeface="+mj-lt"/>
                <a:cs typeface="Arial" panose="020B0604020202020204" pitchFamily="34" charset="0"/>
              </a:rPr>
              <a:t>sub-índice</a:t>
            </a:r>
            <a:r>
              <a:rPr lang="pt-BR" sz="800" dirty="0">
                <a:latin typeface="+mj-lt"/>
                <a:cs typeface="Arial" panose="020B0604020202020204" pitchFamily="34" charset="0"/>
              </a:rPr>
              <a:t> de Exposição haja pelo menos um ponto (que representa o </a:t>
            </a:r>
            <a:r>
              <a:rPr lang="pt-BR" sz="800" dirty="0" err="1">
                <a:latin typeface="+mj-lt"/>
                <a:cs typeface="Arial" panose="020B0604020202020204" pitchFamily="34" charset="0"/>
              </a:rPr>
              <a:t>centróide</a:t>
            </a:r>
            <a:r>
              <a:rPr lang="pt-BR" sz="800" dirty="0">
                <a:latin typeface="+mj-lt"/>
                <a:cs typeface="Arial" panose="020B0604020202020204" pitchFamily="34" charset="0"/>
              </a:rPr>
              <a:t> do ponto de grade do </a:t>
            </a:r>
            <a:r>
              <a:rPr lang="pt-BR" sz="800" dirty="0" err="1">
                <a:latin typeface="+mj-lt"/>
                <a:cs typeface="Arial" panose="020B0604020202020204" pitchFamily="34" charset="0"/>
              </a:rPr>
              <a:t>Raster</a:t>
            </a:r>
            <a:r>
              <a:rPr lang="pt-BR" sz="800" dirty="0">
                <a:latin typeface="+mj-lt"/>
                <a:cs typeface="Arial" panose="020B0604020202020204" pitchFamily="34" charset="0"/>
              </a:rPr>
              <a:t>) dentro de cada polígono das áreas urbanas.</a:t>
            </a:r>
          </a:p>
        </p:txBody>
      </p:sp>
      <p:cxnSp>
        <p:nvCxnSpPr>
          <p:cNvPr id="364" name="Conector reto 363"/>
          <p:cNvCxnSpPr/>
          <p:nvPr/>
        </p:nvCxnSpPr>
        <p:spPr>
          <a:xfrm>
            <a:off x="19962978" y="1594809"/>
            <a:ext cx="0" cy="2547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5" name="Retângulo 364"/>
          <p:cNvSpPr/>
          <p:nvPr/>
        </p:nvSpPr>
        <p:spPr>
          <a:xfrm>
            <a:off x="19544074" y="1090750"/>
            <a:ext cx="79208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CaixaDeTexto 365"/>
          <p:cNvSpPr txBox="1"/>
          <p:nvPr/>
        </p:nvSpPr>
        <p:spPr>
          <a:xfrm>
            <a:off x="19505955" y="1122263"/>
            <a:ext cx="904799" cy="40634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Calculate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Field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7" name="Conector de seta reta 366"/>
          <p:cNvCxnSpPr/>
          <p:nvPr/>
        </p:nvCxnSpPr>
        <p:spPr>
          <a:xfrm flipV="1">
            <a:off x="20339255" y="134495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8" name="Retângulo 367"/>
              <p:cNvSpPr/>
              <p:nvPr/>
            </p:nvSpPr>
            <p:spPr>
              <a:xfrm>
                <a:off x="19500998" y="1767464"/>
                <a:ext cx="1128786" cy="24707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91" tIns="45697" rIns="91391" bIns="45697" rtlCol="0" anchor="ctr"/>
              <a:lstStyle/>
              <a:p>
                <a:pPr algn="ctr"/>
                <a:r>
                  <a:rPr lang="pt-BR" sz="800" b="1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pt-BR" sz="800" b="1" i="1">
                        <a:solidFill>
                          <a:schemeClr val="tx1"/>
                        </a:solidFill>
                        <a:latin typeface="Cambria Math"/>
                      </a:rPr>
                      <m:t>𝑺𝒆𝒏𝒔</m:t>
                    </m:r>
                    <m:r>
                      <a:rPr lang="pt-BR" sz="8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pt-BR" sz="800" b="1" i="1">
                        <a:solidFill>
                          <a:schemeClr val="tx1"/>
                        </a:solidFill>
                        <a:latin typeface="Cambria Math"/>
                      </a:rPr>
                      <m:t>×(</m:t>
                    </m:r>
                    <m:r>
                      <a:rPr lang="pt-BR" sz="800" b="1" i="1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  <m:r>
                      <a:rPr lang="pt-BR" sz="800" b="1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pt-BR" sz="800" b="1" i="1">
                        <a:solidFill>
                          <a:schemeClr val="tx1"/>
                        </a:solidFill>
                        <a:latin typeface="Cambria Math"/>
                      </a:rPr>
                      <m:t>𝑬𝒙𝒑</m:t>
                    </m:r>
                  </m:oMath>
                </a14:m>
                <a:r>
                  <a:rPr lang="pt-BR" sz="800" b="1" dirty="0">
                    <a:solidFill>
                      <a:schemeClr val="tx1"/>
                    </a:solidFill>
                  </a:rPr>
                  <a:t>)</a:t>
                </a:r>
              </a:p>
              <a:p>
                <a:pPr algn="ctr"/>
                <a:endParaRPr lang="pt-BR" sz="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8" name="Retângulo 3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00997" y="1767463"/>
                <a:ext cx="1128787" cy="247073"/>
              </a:xfrm>
              <a:prstGeom prst="rect">
                <a:avLst/>
              </a:prstGeom>
              <a:blipFill rotWithShape="1">
                <a:blip r:embed="rId4"/>
                <a:stretch>
                  <a:fillRect t="-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9" name="Retângulo 368"/>
          <p:cNvSpPr/>
          <p:nvPr/>
        </p:nvSpPr>
        <p:spPr>
          <a:xfrm>
            <a:off x="19473588" y="1461179"/>
            <a:ext cx="937169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Field: Imp. Potencial</a:t>
            </a:r>
          </a:p>
        </p:txBody>
      </p:sp>
      <p:sp>
        <p:nvSpPr>
          <p:cNvPr id="370" name="Retângulo 369"/>
          <p:cNvSpPr/>
          <p:nvPr/>
        </p:nvSpPr>
        <p:spPr>
          <a:xfrm>
            <a:off x="17024689" y="1086490"/>
            <a:ext cx="79208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CaixaDeTexto 370"/>
          <p:cNvSpPr txBox="1"/>
          <p:nvPr/>
        </p:nvSpPr>
        <p:spPr>
          <a:xfrm>
            <a:off x="16986570" y="1118003"/>
            <a:ext cx="904799" cy="40634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New Field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2" name="Conector de seta reta 371"/>
          <p:cNvCxnSpPr/>
          <p:nvPr/>
        </p:nvCxnSpPr>
        <p:spPr>
          <a:xfrm flipV="1">
            <a:off x="17819870" y="134069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3" name="Retângulo 372"/>
          <p:cNvSpPr/>
          <p:nvPr/>
        </p:nvSpPr>
        <p:spPr>
          <a:xfrm>
            <a:off x="17037834" y="1648490"/>
            <a:ext cx="1016637" cy="2626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374" name="CaixaDeTexto 373"/>
          <p:cNvSpPr txBox="1"/>
          <p:nvPr/>
        </p:nvSpPr>
        <p:spPr>
          <a:xfrm>
            <a:off x="16965964" y="1613582"/>
            <a:ext cx="1209480" cy="46161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Field: Impacto Potencial</a:t>
            </a:r>
          </a:p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: Double</a:t>
            </a:r>
          </a:p>
        </p:txBody>
      </p:sp>
      <p:sp>
        <p:nvSpPr>
          <p:cNvPr id="375" name="Retângulo 374"/>
          <p:cNvSpPr/>
          <p:nvPr/>
        </p:nvSpPr>
        <p:spPr>
          <a:xfrm>
            <a:off x="18218123" y="1622426"/>
            <a:ext cx="1130966" cy="327835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Exposição +  os três atributos +  Sensibilidade + Imp. Potencial (em branco)</a:t>
            </a:r>
          </a:p>
        </p:txBody>
      </p:sp>
      <p:cxnSp>
        <p:nvCxnSpPr>
          <p:cNvPr id="376" name="Conector de seta reta 375"/>
          <p:cNvCxnSpPr/>
          <p:nvPr/>
        </p:nvCxnSpPr>
        <p:spPr>
          <a:xfrm flipV="1">
            <a:off x="19113548" y="1345712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8" name="Conector de seta reta 377"/>
          <p:cNvCxnSpPr/>
          <p:nvPr/>
        </p:nvCxnSpPr>
        <p:spPr>
          <a:xfrm flipV="1">
            <a:off x="16573147" y="1358653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9" name="Retângulo 378"/>
          <p:cNvSpPr/>
          <p:nvPr/>
        </p:nvSpPr>
        <p:spPr>
          <a:xfrm>
            <a:off x="18218120" y="1086500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CaixaDeTexto 379"/>
          <p:cNvSpPr txBox="1"/>
          <p:nvPr/>
        </p:nvSpPr>
        <p:spPr>
          <a:xfrm>
            <a:off x="18148771" y="1431661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81" name="Retângulo 380"/>
          <p:cNvSpPr/>
          <p:nvPr/>
        </p:nvSpPr>
        <p:spPr>
          <a:xfrm>
            <a:off x="20738401" y="1079463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CaixaDeTexto 381"/>
          <p:cNvSpPr txBox="1"/>
          <p:nvPr/>
        </p:nvSpPr>
        <p:spPr>
          <a:xfrm>
            <a:off x="20669050" y="1424623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83" name="CaixaDeTexto 382"/>
          <p:cNvSpPr txBox="1"/>
          <p:nvPr/>
        </p:nvSpPr>
        <p:spPr>
          <a:xfrm>
            <a:off x="18138699" y="1062687"/>
            <a:ext cx="1030436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Municípios Deslizamentos</a:t>
            </a:r>
          </a:p>
        </p:txBody>
      </p:sp>
      <p:sp>
        <p:nvSpPr>
          <p:cNvPr id="384" name="CaixaDeTexto 383"/>
          <p:cNvSpPr txBox="1"/>
          <p:nvPr/>
        </p:nvSpPr>
        <p:spPr>
          <a:xfrm>
            <a:off x="20658979" y="1062687"/>
            <a:ext cx="1030436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Base Completa 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Deslizamentos</a:t>
            </a:r>
          </a:p>
        </p:txBody>
      </p:sp>
      <p:sp>
        <p:nvSpPr>
          <p:cNvPr id="385" name="Retângulo 384"/>
          <p:cNvSpPr/>
          <p:nvPr/>
        </p:nvSpPr>
        <p:spPr>
          <a:xfrm>
            <a:off x="20738403" y="1706475"/>
            <a:ext cx="1130966" cy="327835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Exposição +  os três atributos +  Sensibilidade + Imp. Potencial (calculado)</a:t>
            </a:r>
          </a:p>
        </p:txBody>
      </p:sp>
      <p:sp>
        <p:nvSpPr>
          <p:cNvPr id="3" name="Seta para Baixo 2"/>
          <p:cNvSpPr/>
          <p:nvPr/>
        </p:nvSpPr>
        <p:spPr>
          <a:xfrm>
            <a:off x="7006715" y="-298736"/>
            <a:ext cx="571139" cy="1334822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3" rIns="91408" bIns="45703"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7130144" y="-806905"/>
            <a:ext cx="5814548" cy="367119"/>
          </a:xfrm>
          <a:prstGeom prst="rect">
            <a:avLst/>
          </a:prstGeom>
          <a:noFill/>
        </p:spPr>
        <p:txBody>
          <a:bodyPr wrap="square" lIns="91408" tIns="45703" rIns="91408" bIns="45703" rtlCol="0">
            <a:spAutoFit/>
          </a:bodyPr>
          <a:lstStyle/>
          <a:p>
            <a:r>
              <a:rPr lang="pt-BR" dirty="0" smtClean="0"/>
              <a:t>Início das etapas que se referem à esta consultoria</a:t>
            </a:r>
            <a:endParaRPr lang="pt-BR" dirty="0"/>
          </a:p>
        </p:txBody>
      </p:sp>
      <p:sp>
        <p:nvSpPr>
          <p:cNvPr id="260" name="CaixaDeTexto 259"/>
          <p:cNvSpPr txBox="1"/>
          <p:nvPr/>
        </p:nvSpPr>
        <p:spPr>
          <a:xfrm>
            <a:off x="-87082" y="-322108"/>
            <a:ext cx="7006712" cy="367119"/>
          </a:xfrm>
          <a:prstGeom prst="rect">
            <a:avLst/>
          </a:prstGeom>
          <a:noFill/>
        </p:spPr>
        <p:txBody>
          <a:bodyPr wrap="square" lIns="91408" tIns="45703" rIns="91408" bIns="45703" rtlCol="0">
            <a:spAutoFit/>
          </a:bodyPr>
          <a:lstStyle/>
          <a:p>
            <a:r>
              <a:rPr lang="pt-BR" dirty="0" smtClean="0"/>
              <a:t>Fluxograma: Índice de Impacto Potencial para Deslizamentos de Terra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1815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6" name="Conector de seta reta 165"/>
          <p:cNvCxnSpPr/>
          <p:nvPr/>
        </p:nvCxnSpPr>
        <p:spPr>
          <a:xfrm flipH="1" flipV="1">
            <a:off x="1727952" y="6012270"/>
            <a:ext cx="2440" cy="383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1" name="Forma livre 140"/>
          <p:cNvSpPr/>
          <p:nvPr/>
        </p:nvSpPr>
        <p:spPr>
          <a:xfrm>
            <a:off x="147300" y="3459480"/>
            <a:ext cx="8554634" cy="2520281"/>
          </a:xfrm>
          <a:custGeom>
            <a:avLst/>
            <a:gdLst>
              <a:gd name="connsiteX0" fmla="*/ 8386841 w 8731495"/>
              <a:gd name="connsiteY0" fmla="*/ 0 h 1950720"/>
              <a:gd name="connsiteX1" fmla="*/ 7914401 w 8731495"/>
              <a:gd name="connsiteY1" fmla="*/ 906780 h 1950720"/>
              <a:gd name="connsiteX2" fmla="*/ 1254521 w 8731495"/>
              <a:gd name="connsiteY2" fmla="*/ 1028700 h 1950720"/>
              <a:gd name="connsiteX3" fmla="*/ 12461 w 8731495"/>
              <a:gd name="connsiteY3" fmla="*/ 195072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1495" h="1950720">
                <a:moveTo>
                  <a:pt x="8386841" y="0"/>
                </a:moveTo>
                <a:cubicBezTo>
                  <a:pt x="8744981" y="367665"/>
                  <a:pt x="9103121" y="735330"/>
                  <a:pt x="7914401" y="906780"/>
                </a:cubicBezTo>
                <a:cubicBezTo>
                  <a:pt x="6725681" y="1078230"/>
                  <a:pt x="2571511" y="854710"/>
                  <a:pt x="1254521" y="1028700"/>
                </a:cubicBezTo>
                <a:cubicBezTo>
                  <a:pt x="-62469" y="1202690"/>
                  <a:pt x="-25004" y="1576705"/>
                  <a:pt x="12461" y="1950720"/>
                </a:cubicBezTo>
              </a:path>
            </a:pathLst>
          </a:cu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172" name="Forma livre 171"/>
          <p:cNvSpPr/>
          <p:nvPr/>
        </p:nvSpPr>
        <p:spPr>
          <a:xfrm>
            <a:off x="385382" y="982980"/>
            <a:ext cx="8554634" cy="1941964"/>
          </a:xfrm>
          <a:custGeom>
            <a:avLst/>
            <a:gdLst>
              <a:gd name="connsiteX0" fmla="*/ 8386841 w 8731495"/>
              <a:gd name="connsiteY0" fmla="*/ 0 h 1950720"/>
              <a:gd name="connsiteX1" fmla="*/ 7914401 w 8731495"/>
              <a:gd name="connsiteY1" fmla="*/ 906780 h 1950720"/>
              <a:gd name="connsiteX2" fmla="*/ 1254521 w 8731495"/>
              <a:gd name="connsiteY2" fmla="*/ 1028700 h 1950720"/>
              <a:gd name="connsiteX3" fmla="*/ 12461 w 8731495"/>
              <a:gd name="connsiteY3" fmla="*/ 195072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1495" h="1950720">
                <a:moveTo>
                  <a:pt x="8386841" y="0"/>
                </a:moveTo>
                <a:cubicBezTo>
                  <a:pt x="8744981" y="367665"/>
                  <a:pt x="9103121" y="735330"/>
                  <a:pt x="7914401" y="906780"/>
                </a:cubicBezTo>
                <a:cubicBezTo>
                  <a:pt x="6725681" y="1078230"/>
                  <a:pt x="2571511" y="854710"/>
                  <a:pt x="1254521" y="1028700"/>
                </a:cubicBezTo>
                <a:cubicBezTo>
                  <a:pt x="-62469" y="1202690"/>
                  <a:pt x="-25004" y="1576705"/>
                  <a:pt x="12461" y="1950720"/>
                </a:cubicBezTo>
              </a:path>
            </a:pathLst>
          </a:cu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cxnSp>
        <p:nvCxnSpPr>
          <p:cNvPr id="169" name="Conector reto 168"/>
          <p:cNvCxnSpPr/>
          <p:nvPr/>
        </p:nvCxnSpPr>
        <p:spPr>
          <a:xfrm>
            <a:off x="7020271" y="3356993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ector reto 72"/>
          <p:cNvCxnSpPr/>
          <p:nvPr/>
        </p:nvCxnSpPr>
        <p:spPr>
          <a:xfrm>
            <a:off x="4709516" y="965414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Retângulo 70"/>
          <p:cNvSpPr/>
          <p:nvPr/>
        </p:nvSpPr>
        <p:spPr>
          <a:xfrm>
            <a:off x="4494984" y="1126367"/>
            <a:ext cx="778217" cy="2376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182180" y="367721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88399" y="50164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85382" y="65404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82367" y="787976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14225" y="748114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Rx1day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96037" y="611454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Rx5day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407436" y="478553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R95p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270777" y="332658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CWD 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431387" y="1014757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geotiff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420269" y="1132947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1629959" y="461093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675196" y="568455"/>
            <a:ext cx="720080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CLIP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592553" y="780262"/>
            <a:ext cx="904799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(Spatial Analyst)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1651350" y="1364040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585562" y="1712402"/>
            <a:ext cx="911791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Shapefile (polígono)</a:t>
            </a:r>
          </a:p>
        </p:txBody>
      </p:sp>
      <p:cxnSp>
        <p:nvCxnSpPr>
          <p:cNvPr id="21" name="Conector de seta reta 20"/>
          <p:cNvCxnSpPr>
            <a:stCxn id="17" idx="0"/>
            <a:endCxn id="16" idx="2"/>
          </p:cNvCxnSpPr>
          <p:nvPr/>
        </p:nvCxnSpPr>
        <p:spPr>
          <a:xfrm flipH="1" flipV="1">
            <a:off x="2044953" y="1118770"/>
            <a:ext cx="2441" cy="245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ector de seta reta 42"/>
          <p:cNvCxnSpPr/>
          <p:nvPr/>
        </p:nvCxnSpPr>
        <p:spPr>
          <a:xfrm flipV="1">
            <a:off x="1185550" y="71312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CaixaDeTexto 51"/>
          <p:cNvSpPr txBox="1"/>
          <p:nvPr/>
        </p:nvSpPr>
        <p:spPr>
          <a:xfrm>
            <a:off x="102548" y="113208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América do Sul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depende da variável 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1622336" y="1348389"/>
            <a:ext cx="968573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Área do Brasil</a:t>
            </a:r>
          </a:p>
        </p:txBody>
      </p:sp>
      <p:sp>
        <p:nvSpPr>
          <p:cNvPr id="54" name="Retângulo 53"/>
          <p:cNvSpPr/>
          <p:nvPr/>
        </p:nvSpPr>
        <p:spPr>
          <a:xfrm>
            <a:off x="2834332" y="367721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tângulo 54"/>
          <p:cNvSpPr/>
          <p:nvPr/>
        </p:nvSpPr>
        <p:spPr>
          <a:xfrm>
            <a:off x="2940552" y="50164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tângulo 55"/>
          <p:cNvSpPr/>
          <p:nvPr/>
        </p:nvSpPr>
        <p:spPr>
          <a:xfrm>
            <a:off x="3037537" y="65404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tângulo 56"/>
          <p:cNvSpPr/>
          <p:nvPr/>
        </p:nvSpPr>
        <p:spPr>
          <a:xfrm>
            <a:off x="3134520" y="787976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CaixaDeTexto 57"/>
          <p:cNvSpPr txBox="1"/>
          <p:nvPr/>
        </p:nvSpPr>
        <p:spPr>
          <a:xfrm>
            <a:off x="3207514" y="748114"/>
            <a:ext cx="756084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Rx1day Clip</a:t>
            </a:r>
          </a:p>
        </p:txBody>
      </p:sp>
      <p:sp>
        <p:nvSpPr>
          <p:cNvPr id="59" name="CaixaDeTexto 58"/>
          <p:cNvSpPr txBox="1"/>
          <p:nvPr/>
        </p:nvSpPr>
        <p:spPr>
          <a:xfrm>
            <a:off x="3072424" y="611454"/>
            <a:ext cx="79584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Rx5day Clip</a:t>
            </a:r>
          </a:p>
        </p:txBody>
      </p:sp>
      <p:sp>
        <p:nvSpPr>
          <p:cNvPr id="60" name="CaixaDeTexto 59"/>
          <p:cNvSpPr txBox="1"/>
          <p:nvPr/>
        </p:nvSpPr>
        <p:spPr>
          <a:xfrm>
            <a:off x="3021491" y="478553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R95p Clip</a:t>
            </a:r>
          </a:p>
        </p:txBody>
      </p:sp>
      <p:sp>
        <p:nvSpPr>
          <p:cNvPr id="61" name="CaixaDeTexto 60"/>
          <p:cNvSpPr txBox="1"/>
          <p:nvPr/>
        </p:nvSpPr>
        <p:spPr>
          <a:xfrm>
            <a:off x="2922931" y="332658"/>
            <a:ext cx="72008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CWD Clip </a:t>
            </a:r>
          </a:p>
        </p:txBody>
      </p:sp>
      <p:sp>
        <p:nvSpPr>
          <p:cNvPr id="62" name="CaixaDeTexto 61"/>
          <p:cNvSpPr txBox="1"/>
          <p:nvPr/>
        </p:nvSpPr>
        <p:spPr>
          <a:xfrm>
            <a:off x="3083540" y="1014757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</a:p>
        </p:txBody>
      </p:sp>
      <p:sp>
        <p:nvSpPr>
          <p:cNvPr id="63" name="CaixaDeTexto 62"/>
          <p:cNvSpPr txBox="1"/>
          <p:nvPr/>
        </p:nvSpPr>
        <p:spPr>
          <a:xfrm>
            <a:off x="3072423" y="1132947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65" name="Retângulo 64"/>
          <p:cNvSpPr/>
          <p:nvPr/>
        </p:nvSpPr>
        <p:spPr>
          <a:xfrm>
            <a:off x="4290615" y="461356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CaixaDeTexto 65"/>
          <p:cNvSpPr txBox="1"/>
          <p:nvPr/>
        </p:nvSpPr>
        <p:spPr>
          <a:xfrm>
            <a:off x="4237968" y="561103"/>
            <a:ext cx="904799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Algebra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CaixaDeTexto 66"/>
          <p:cNvSpPr txBox="1"/>
          <p:nvPr/>
        </p:nvSpPr>
        <p:spPr>
          <a:xfrm>
            <a:off x="4253208" y="780526"/>
            <a:ext cx="904799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Calculator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CaixaDeTexto 68"/>
          <p:cNvSpPr txBox="1"/>
          <p:nvPr/>
        </p:nvSpPr>
        <p:spPr>
          <a:xfrm>
            <a:off x="4424617" y="1106042"/>
            <a:ext cx="904799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pt-BR" sz="800" i="1" u="sng" dirty="0">
                <a:latin typeface="Arial" panose="020B0604020202020204" pitchFamily="34" charset="0"/>
                <a:cs typeface="Arial" panose="020B0604020202020204" pitchFamily="34" charset="0"/>
              </a:rPr>
              <a:t> variável – MIN</a:t>
            </a:r>
          </a:p>
        </p:txBody>
      </p:sp>
      <p:sp>
        <p:nvSpPr>
          <p:cNvPr id="70" name="CaixaDeTexto 69"/>
          <p:cNvSpPr txBox="1"/>
          <p:nvPr/>
        </p:nvSpPr>
        <p:spPr>
          <a:xfrm>
            <a:off x="4467511" y="1208532"/>
            <a:ext cx="838285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MAX - MIN</a:t>
            </a:r>
          </a:p>
        </p:txBody>
      </p:sp>
      <p:sp>
        <p:nvSpPr>
          <p:cNvPr id="74" name="CaixaDeTexto 73"/>
          <p:cNvSpPr txBox="1"/>
          <p:nvPr/>
        </p:nvSpPr>
        <p:spPr>
          <a:xfrm>
            <a:off x="2759226" y="116635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depende da variável </a:t>
            </a:r>
          </a:p>
        </p:txBody>
      </p:sp>
      <p:sp>
        <p:nvSpPr>
          <p:cNvPr id="76" name="Retângulo 75"/>
          <p:cNvSpPr/>
          <p:nvPr/>
        </p:nvSpPr>
        <p:spPr>
          <a:xfrm>
            <a:off x="5472082" y="367721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tângulo 76"/>
          <p:cNvSpPr/>
          <p:nvPr/>
        </p:nvSpPr>
        <p:spPr>
          <a:xfrm>
            <a:off x="5578302" y="50164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tângulo 77"/>
          <p:cNvSpPr/>
          <p:nvPr/>
        </p:nvSpPr>
        <p:spPr>
          <a:xfrm>
            <a:off x="5675287" y="64642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tângulo 78"/>
          <p:cNvSpPr/>
          <p:nvPr/>
        </p:nvSpPr>
        <p:spPr>
          <a:xfrm>
            <a:off x="5772270" y="787976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CaixaDeTexto 79"/>
          <p:cNvSpPr txBox="1"/>
          <p:nvPr/>
        </p:nvSpPr>
        <p:spPr>
          <a:xfrm>
            <a:off x="5698309" y="755736"/>
            <a:ext cx="1072261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Rx1day Clip Norm</a:t>
            </a:r>
          </a:p>
        </p:txBody>
      </p:sp>
      <p:sp>
        <p:nvSpPr>
          <p:cNvPr id="81" name="CaixaDeTexto 80"/>
          <p:cNvSpPr txBox="1"/>
          <p:nvPr/>
        </p:nvSpPr>
        <p:spPr>
          <a:xfrm>
            <a:off x="5601315" y="626696"/>
            <a:ext cx="1085070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Rx5day Clip Norm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5544941" y="478557"/>
            <a:ext cx="968436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R95p Clip Norm</a:t>
            </a:r>
          </a:p>
        </p:txBody>
      </p:sp>
      <p:sp>
        <p:nvSpPr>
          <p:cNvPr id="83" name="CaixaDeTexto 82"/>
          <p:cNvSpPr txBox="1"/>
          <p:nvPr/>
        </p:nvSpPr>
        <p:spPr>
          <a:xfrm>
            <a:off x="5431141" y="332658"/>
            <a:ext cx="939247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CWD Clip Norm </a:t>
            </a:r>
          </a:p>
        </p:txBody>
      </p:sp>
      <p:sp>
        <p:nvSpPr>
          <p:cNvPr id="84" name="CaixaDeTexto 83"/>
          <p:cNvSpPr txBox="1"/>
          <p:nvPr/>
        </p:nvSpPr>
        <p:spPr>
          <a:xfrm>
            <a:off x="5721290" y="1014757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</a:p>
        </p:txBody>
      </p:sp>
      <p:sp>
        <p:nvSpPr>
          <p:cNvPr id="85" name="CaixaDeTexto 84"/>
          <p:cNvSpPr txBox="1"/>
          <p:nvPr/>
        </p:nvSpPr>
        <p:spPr>
          <a:xfrm>
            <a:off x="5710173" y="1132947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86" name="CaixaDeTexto 85"/>
          <p:cNvSpPr txBox="1"/>
          <p:nvPr/>
        </p:nvSpPr>
        <p:spPr>
          <a:xfrm>
            <a:off x="5389356" y="116635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sp>
        <p:nvSpPr>
          <p:cNvPr id="88" name="Retângulo 87"/>
          <p:cNvSpPr/>
          <p:nvPr/>
        </p:nvSpPr>
        <p:spPr>
          <a:xfrm>
            <a:off x="4441701" y="1315360"/>
            <a:ext cx="767299" cy="170811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Normalização linear</a:t>
            </a:r>
          </a:p>
        </p:txBody>
      </p:sp>
      <p:cxnSp>
        <p:nvCxnSpPr>
          <p:cNvPr id="95" name="Conector de seta reta 94"/>
          <p:cNvCxnSpPr/>
          <p:nvPr/>
        </p:nvCxnSpPr>
        <p:spPr>
          <a:xfrm flipV="1">
            <a:off x="2432545" y="71555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ector de seta reta 95"/>
          <p:cNvCxnSpPr/>
          <p:nvPr/>
        </p:nvCxnSpPr>
        <p:spPr>
          <a:xfrm flipV="1">
            <a:off x="3838797" y="71555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Conector de seta reta 96"/>
          <p:cNvCxnSpPr/>
          <p:nvPr/>
        </p:nvCxnSpPr>
        <p:spPr>
          <a:xfrm flipV="1">
            <a:off x="5085794" y="71555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Conector reto 98"/>
          <p:cNvCxnSpPr/>
          <p:nvPr/>
        </p:nvCxnSpPr>
        <p:spPr>
          <a:xfrm>
            <a:off x="7359122" y="976462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Retângulo 99"/>
          <p:cNvSpPr/>
          <p:nvPr/>
        </p:nvSpPr>
        <p:spPr>
          <a:xfrm>
            <a:off x="6732242" y="1137413"/>
            <a:ext cx="2358420" cy="1732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101" name="Retângulo 100"/>
          <p:cNvSpPr/>
          <p:nvPr/>
        </p:nvSpPr>
        <p:spPr>
          <a:xfrm>
            <a:off x="6940220" y="472405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CaixaDeTexto 101"/>
          <p:cNvSpPr txBox="1"/>
          <p:nvPr/>
        </p:nvSpPr>
        <p:spPr>
          <a:xfrm>
            <a:off x="6887576" y="572150"/>
            <a:ext cx="904799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Algebra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CaixaDeTexto 102"/>
          <p:cNvSpPr txBox="1"/>
          <p:nvPr/>
        </p:nvSpPr>
        <p:spPr>
          <a:xfrm>
            <a:off x="6902815" y="799193"/>
            <a:ext cx="904799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Raster </a:t>
            </a:r>
            <a:r>
              <a:rPr lang="pt-BR" sz="500" i="1" dirty="0" err="1">
                <a:latin typeface="Arial" panose="020B0604020202020204" pitchFamily="34" charset="0"/>
                <a:cs typeface="Arial" panose="020B0604020202020204" pitchFamily="34" charset="0"/>
              </a:rPr>
              <a:t>Calculator</a:t>
            </a:r>
            <a:endParaRPr lang="pt-BR" sz="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CaixaDeTexto 103"/>
              <p:cNvSpPr txBox="1"/>
              <p:nvPr/>
            </p:nvSpPr>
            <p:spPr>
              <a:xfrm>
                <a:off x="6163800" y="1124745"/>
                <a:ext cx="3474441" cy="170811"/>
              </a:xfrm>
              <a:prstGeom prst="rect">
                <a:avLst/>
              </a:prstGeom>
              <a:noFill/>
            </p:spPr>
            <p:txBody>
              <a:bodyPr wrap="square" lIns="91391" tIns="45697" rIns="91391" bIns="45697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pt-BR" sz="5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pt-BR" sz="5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BR" sz="500" b="1" i="1">
                                  <a:latin typeface="Cambria Math"/>
                                </a:rPr>
                                <m:t>1.75∗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𝑹𝒙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𝒅𝒂𝒀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+ 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𝟎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𝟓𝟎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∗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𝑹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𝟗𝟓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𝒑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𝟎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𝟓𝟎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∗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𝑹𝒙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𝟓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𝒅𝒂𝒚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𝟎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𝟐𝟓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pt-BR" sz="500" b="1" i="1">
                                  <a:latin typeface="Cambria Math"/>
                                </a:rPr>
                                <m:t>𝑪𝑾𝑫</m:t>
                              </m:r>
                            </m:e>
                          </m:d>
                        </m:num>
                        <m:den>
                          <m:r>
                            <a:rPr lang="pt-BR" sz="500" b="1" i="1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pt-BR" sz="3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4" name="CaixaDeTexto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796" y="1124744"/>
                <a:ext cx="3474441" cy="184666"/>
              </a:xfrm>
              <a:prstGeom prst="rect">
                <a:avLst/>
              </a:prstGeom>
              <a:blipFill rotWithShape="1">
                <a:blip r:embed="rId2"/>
                <a:stretch>
                  <a:fillRect t="-70000" b="-11333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" name="Conector de seta reta 106"/>
          <p:cNvCxnSpPr/>
          <p:nvPr/>
        </p:nvCxnSpPr>
        <p:spPr>
          <a:xfrm flipV="1">
            <a:off x="6567606" y="726590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Conector de seta reta 107"/>
          <p:cNvCxnSpPr/>
          <p:nvPr/>
        </p:nvCxnSpPr>
        <p:spPr>
          <a:xfrm flipV="1">
            <a:off x="7735400" y="72660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Retângulo 108"/>
          <p:cNvSpPr/>
          <p:nvPr/>
        </p:nvSpPr>
        <p:spPr>
          <a:xfrm>
            <a:off x="8130179" y="46905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CaixaDeTexto 109"/>
          <p:cNvSpPr txBox="1"/>
          <p:nvPr/>
        </p:nvSpPr>
        <p:spPr>
          <a:xfrm>
            <a:off x="8108014" y="437156"/>
            <a:ext cx="962094" cy="3538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Exposição</a:t>
            </a:r>
            <a:b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Inund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. Bruscas</a:t>
            </a:r>
            <a:endParaRPr lang="pt-BR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CaixaDeTexto 111"/>
          <p:cNvSpPr txBox="1"/>
          <p:nvPr/>
        </p:nvSpPr>
        <p:spPr>
          <a:xfrm>
            <a:off x="8051245" y="211503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sp>
        <p:nvSpPr>
          <p:cNvPr id="113" name="CaixaDeTexto 112"/>
          <p:cNvSpPr txBox="1"/>
          <p:nvPr/>
        </p:nvSpPr>
        <p:spPr>
          <a:xfrm>
            <a:off x="8076839" y="703866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</a:p>
        </p:txBody>
      </p:sp>
      <p:sp>
        <p:nvSpPr>
          <p:cNvPr id="114" name="CaixaDeTexto 113"/>
          <p:cNvSpPr txBox="1"/>
          <p:nvPr/>
        </p:nvSpPr>
        <p:spPr>
          <a:xfrm>
            <a:off x="8065721" y="822055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116" name="CaixaDeTexto 115"/>
          <p:cNvSpPr txBox="1"/>
          <p:nvPr/>
        </p:nvSpPr>
        <p:spPr>
          <a:xfrm>
            <a:off x="387916" y="1279795"/>
            <a:ext cx="1807820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CPTEC/INPE</a:t>
            </a:r>
          </a:p>
        </p:txBody>
      </p:sp>
      <p:sp>
        <p:nvSpPr>
          <p:cNvPr id="117" name="Retângulo 116"/>
          <p:cNvSpPr/>
          <p:nvPr/>
        </p:nvSpPr>
        <p:spPr>
          <a:xfrm>
            <a:off x="250827" y="2924945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CaixaDeTexto 118"/>
          <p:cNvSpPr txBox="1"/>
          <p:nvPr/>
        </p:nvSpPr>
        <p:spPr>
          <a:xfrm>
            <a:off x="171892" y="2667395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sp>
        <p:nvSpPr>
          <p:cNvPr id="120" name="CaixaDeTexto 119"/>
          <p:cNvSpPr txBox="1"/>
          <p:nvPr/>
        </p:nvSpPr>
        <p:spPr>
          <a:xfrm>
            <a:off x="197487" y="3159758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</a:p>
        </p:txBody>
      </p:sp>
      <p:sp>
        <p:nvSpPr>
          <p:cNvPr id="121" name="CaixaDeTexto 120"/>
          <p:cNvSpPr txBox="1"/>
          <p:nvPr/>
        </p:nvSpPr>
        <p:spPr>
          <a:xfrm>
            <a:off x="194753" y="3285567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122" name="Retângulo 121"/>
          <p:cNvSpPr/>
          <p:nvPr/>
        </p:nvSpPr>
        <p:spPr>
          <a:xfrm>
            <a:off x="1488022" y="2924945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CaixaDeTexto 122"/>
          <p:cNvSpPr txBox="1"/>
          <p:nvPr/>
        </p:nvSpPr>
        <p:spPr>
          <a:xfrm>
            <a:off x="1426509" y="3032310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Export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Data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5" name="Conector de seta reta 124"/>
          <p:cNvCxnSpPr/>
          <p:nvPr/>
        </p:nvCxnSpPr>
        <p:spPr>
          <a:xfrm flipV="1">
            <a:off x="1043613" y="3176973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Conector de seta reta 125"/>
          <p:cNvCxnSpPr/>
          <p:nvPr/>
        </p:nvCxnSpPr>
        <p:spPr>
          <a:xfrm flipV="1">
            <a:off x="2290609" y="317940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Retângulo 126"/>
          <p:cNvSpPr/>
          <p:nvPr/>
        </p:nvSpPr>
        <p:spPr>
          <a:xfrm>
            <a:off x="1250399" y="3382822"/>
            <a:ext cx="1418348" cy="1446503"/>
          </a:xfrm>
          <a:prstGeom prst="rect">
            <a:avLst/>
          </a:prstGeom>
        </p:spPr>
        <p:txBody>
          <a:bodyPr wrap="square" lIns="91391" tIns="45697" rIns="91391" bIns="45697">
            <a:spAutoFit/>
          </a:bodyPr>
          <a:lstStyle/>
          <a:p>
            <a:pPr algn="just"/>
            <a:r>
              <a:rPr lang="pt-BR" sz="800" dirty="0">
                <a:latin typeface="+mj-lt"/>
                <a:cs typeface="Arial" panose="020B0604020202020204" pitchFamily="34" charset="0"/>
              </a:rPr>
              <a:t>Aumenta-se a quantidade de pontos  de grade , agora com tamanho de  1km x 1km. Isto é necessário para que na etapa do cálculo da média do </a:t>
            </a:r>
            <a:r>
              <a:rPr lang="pt-BR" sz="800" dirty="0" err="1">
                <a:latin typeface="+mj-lt"/>
                <a:cs typeface="Arial" panose="020B0604020202020204" pitchFamily="34" charset="0"/>
              </a:rPr>
              <a:t>sub-índice</a:t>
            </a:r>
            <a:r>
              <a:rPr lang="pt-BR" sz="800" dirty="0">
                <a:latin typeface="+mj-lt"/>
                <a:cs typeface="Arial" panose="020B0604020202020204" pitchFamily="34" charset="0"/>
              </a:rPr>
              <a:t> de Exposição haja pelo menos um ponto (que representa o </a:t>
            </a:r>
            <a:r>
              <a:rPr lang="pt-BR" sz="800" dirty="0" err="1">
                <a:latin typeface="+mj-lt"/>
                <a:cs typeface="Arial" panose="020B0604020202020204" pitchFamily="34" charset="0"/>
              </a:rPr>
              <a:t>centróide</a:t>
            </a:r>
            <a:r>
              <a:rPr lang="pt-BR" sz="800" dirty="0">
                <a:latin typeface="+mj-lt"/>
                <a:cs typeface="Arial" panose="020B0604020202020204" pitchFamily="34" charset="0"/>
              </a:rPr>
              <a:t> do ponto de grade do </a:t>
            </a:r>
            <a:r>
              <a:rPr lang="pt-BR" sz="800" dirty="0" err="1">
                <a:latin typeface="+mj-lt"/>
                <a:cs typeface="Arial" panose="020B0604020202020204" pitchFamily="34" charset="0"/>
              </a:rPr>
              <a:t>Raster</a:t>
            </a:r>
            <a:r>
              <a:rPr lang="pt-BR" sz="800" dirty="0">
                <a:latin typeface="+mj-lt"/>
                <a:cs typeface="Arial" panose="020B0604020202020204" pitchFamily="34" charset="0"/>
              </a:rPr>
              <a:t>) dentro de cada polígono das áreas urbanas.</a:t>
            </a:r>
          </a:p>
        </p:txBody>
      </p:sp>
      <p:sp>
        <p:nvSpPr>
          <p:cNvPr id="128" name="Retângulo 127"/>
          <p:cNvSpPr/>
          <p:nvPr/>
        </p:nvSpPr>
        <p:spPr>
          <a:xfrm>
            <a:off x="2698547" y="2929136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CaixaDeTexto 129"/>
          <p:cNvSpPr txBox="1"/>
          <p:nvPr/>
        </p:nvSpPr>
        <p:spPr>
          <a:xfrm>
            <a:off x="2645207" y="3163953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</a:p>
        </p:txBody>
      </p:sp>
      <p:sp>
        <p:nvSpPr>
          <p:cNvPr id="131" name="CaixaDeTexto 130"/>
          <p:cNvSpPr txBox="1"/>
          <p:nvPr/>
        </p:nvSpPr>
        <p:spPr>
          <a:xfrm>
            <a:off x="2642473" y="3289758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1km x 1km</a:t>
            </a:r>
          </a:p>
        </p:txBody>
      </p:sp>
      <p:cxnSp>
        <p:nvCxnSpPr>
          <p:cNvPr id="132" name="Conector de seta reta 131"/>
          <p:cNvCxnSpPr/>
          <p:nvPr/>
        </p:nvCxnSpPr>
        <p:spPr>
          <a:xfrm flipV="1">
            <a:off x="3491334" y="3181165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Retângulo 132"/>
          <p:cNvSpPr/>
          <p:nvPr/>
        </p:nvSpPr>
        <p:spPr>
          <a:xfrm>
            <a:off x="3936294" y="2924945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CaixaDeTexto 133"/>
          <p:cNvSpPr txBox="1"/>
          <p:nvPr/>
        </p:nvSpPr>
        <p:spPr>
          <a:xfrm>
            <a:off x="3874781" y="3032308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CaixaDeTexto 135"/>
          <p:cNvSpPr txBox="1"/>
          <p:nvPr/>
        </p:nvSpPr>
        <p:spPr>
          <a:xfrm>
            <a:off x="3901069" y="3251078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 to points</a:t>
            </a:r>
          </a:p>
        </p:txBody>
      </p:sp>
      <p:cxnSp>
        <p:nvCxnSpPr>
          <p:cNvPr id="137" name="Conector de seta reta 136"/>
          <p:cNvCxnSpPr/>
          <p:nvPr/>
        </p:nvCxnSpPr>
        <p:spPr>
          <a:xfrm flipV="1">
            <a:off x="4793045" y="317940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Retângulo 137"/>
          <p:cNvSpPr/>
          <p:nvPr/>
        </p:nvSpPr>
        <p:spPr>
          <a:xfrm>
            <a:off x="5200984" y="2929136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CaixaDeTexto 139"/>
          <p:cNvSpPr txBox="1"/>
          <p:nvPr/>
        </p:nvSpPr>
        <p:spPr>
          <a:xfrm>
            <a:off x="5132404" y="3273938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(pontos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42" name="Conector de seta reta 141"/>
          <p:cNvCxnSpPr/>
          <p:nvPr/>
        </p:nvCxnSpPr>
        <p:spPr>
          <a:xfrm flipV="1">
            <a:off x="5993770" y="3181165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Retângulo 142"/>
          <p:cNvSpPr/>
          <p:nvPr/>
        </p:nvSpPr>
        <p:spPr>
          <a:xfrm>
            <a:off x="6438730" y="2924945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CaixaDeTexto 143"/>
          <p:cNvSpPr txBox="1"/>
          <p:nvPr/>
        </p:nvSpPr>
        <p:spPr>
          <a:xfrm>
            <a:off x="6377219" y="3032308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Spatial Join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CaixaDeTexto 144"/>
          <p:cNvSpPr txBox="1"/>
          <p:nvPr/>
        </p:nvSpPr>
        <p:spPr>
          <a:xfrm>
            <a:off x="6403505" y="3243457"/>
            <a:ext cx="904799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(Spatial Analyst)</a:t>
            </a:r>
          </a:p>
        </p:txBody>
      </p:sp>
      <p:sp>
        <p:nvSpPr>
          <p:cNvPr id="146" name="CaixaDeTexto 145"/>
          <p:cNvSpPr txBox="1"/>
          <p:nvPr/>
        </p:nvSpPr>
        <p:spPr>
          <a:xfrm>
            <a:off x="2620166" y="2670807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sp>
        <p:nvSpPr>
          <p:cNvPr id="147" name="CaixaDeTexto 146"/>
          <p:cNvSpPr txBox="1"/>
          <p:nvPr/>
        </p:nvSpPr>
        <p:spPr>
          <a:xfrm>
            <a:off x="5140445" y="2670807"/>
            <a:ext cx="1807820" cy="24932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sp>
        <p:nvSpPr>
          <p:cNvPr id="152" name="Retângulo 151"/>
          <p:cNvSpPr/>
          <p:nvPr/>
        </p:nvSpPr>
        <p:spPr>
          <a:xfrm>
            <a:off x="6173248" y="3974145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CaixaDeTexto 152"/>
          <p:cNvSpPr txBox="1"/>
          <p:nvPr/>
        </p:nvSpPr>
        <p:spPr>
          <a:xfrm>
            <a:off x="6099410" y="4223787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CaixaDeTexto 153"/>
          <p:cNvSpPr txBox="1"/>
          <p:nvPr/>
        </p:nvSpPr>
        <p:spPr>
          <a:xfrm>
            <a:off x="6118773" y="4341977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1:100.000</a:t>
            </a:r>
          </a:p>
        </p:txBody>
      </p:sp>
      <p:sp>
        <p:nvSpPr>
          <p:cNvPr id="156" name="CaixaDeTexto 155"/>
          <p:cNvSpPr txBox="1"/>
          <p:nvPr/>
        </p:nvSpPr>
        <p:spPr>
          <a:xfrm>
            <a:off x="6124305" y="3950873"/>
            <a:ext cx="968573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Áreas Urbanas do Brasil</a:t>
            </a:r>
          </a:p>
        </p:txBody>
      </p:sp>
      <p:sp>
        <p:nvSpPr>
          <p:cNvPr id="161" name="Retângulo 160"/>
          <p:cNvSpPr/>
          <p:nvPr/>
        </p:nvSpPr>
        <p:spPr>
          <a:xfrm>
            <a:off x="6782369" y="3570168"/>
            <a:ext cx="817394" cy="2626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162" name="CaixaDeTexto 161"/>
          <p:cNvSpPr txBox="1"/>
          <p:nvPr/>
        </p:nvSpPr>
        <p:spPr>
          <a:xfrm>
            <a:off x="6735669" y="3550008"/>
            <a:ext cx="1209480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Merge Rule: Mean</a:t>
            </a:r>
          </a:p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Range: 500m</a:t>
            </a:r>
          </a:p>
        </p:txBody>
      </p:sp>
      <p:cxnSp>
        <p:nvCxnSpPr>
          <p:cNvPr id="168" name="Conector de seta reta 167"/>
          <p:cNvCxnSpPr/>
          <p:nvPr/>
        </p:nvCxnSpPr>
        <p:spPr>
          <a:xfrm flipV="1">
            <a:off x="6602456" y="3448433"/>
            <a:ext cx="0" cy="516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0" name="Retângulo 169"/>
          <p:cNvSpPr/>
          <p:nvPr/>
        </p:nvSpPr>
        <p:spPr>
          <a:xfrm>
            <a:off x="6081042" y="3834925"/>
            <a:ext cx="354295" cy="170811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sp>
        <p:nvSpPr>
          <p:cNvPr id="171" name="CaixaDeTexto 170"/>
          <p:cNvSpPr txBox="1"/>
          <p:nvPr/>
        </p:nvSpPr>
        <p:spPr>
          <a:xfrm>
            <a:off x="6076548" y="4462961"/>
            <a:ext cx="1807820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Farias et. al (2017) / Embrapa</a:t>
            </a:r>
          </a:p>
        </p:txBody>
      </p:sp>
      <p:cxnSp>
        <p:nvCxnSpPr>
          <p:cNvPr id="111" name="Conector de seta reta 110"/>
          <p:cNvCxnSpPr/>
          <p:nvPr/>
        </p:nvCxnSpPr>
        <p:spPr>
          <a:xfrm>
            <a:off x="7236296" y="3187928"/>
            <a:ext cx="496011" cy="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Retângulo 114"/>
          <p:cNvSpPr/>
          <p:nvPr/>
        </p:nvSpPr>
        <p:spPr>
          <a:xfrm>
            <a:off x="7829780" y="2936400"/>
            <a:ext cx="792088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CaixaDeTexto 134"/>
          <p:cNvSpPr txBox="1"/>
          <p:nvPr/>
        </p:nvSpPr>
        <p:spPr>
          <a:xfrm>
            <a:off x="7753083" y="3300227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48" name="Retângulo 147"/>
          <p:cNvSpPr/>
          <p:nvPr/>
        </p:nvSpPr>
        <p:spPr>
          <a:xfrm>
            <a:off x="52917" y="5467373"/>
            <a:ext cx="792088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CaixaDeTexto 148"/>
          <p:cNvSpPr txBox="1"/>
          <p:nvPr/>
        </p:nvSpPr>
        <p:spPr>
          <a:xfrm>
            <a:off x="-36509" y="5443829"/>
            <a:ext cx="968571" cy="32783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Áreas Urbanas do Brasil com o atributo do </a:t>
            </a:r>
            <a:r>
              <a:rPr lang="pt-BR" sz="500" dirty="0" err="1">
                <a:latin typeface="Arial" panose="020B0604020202020204" pitchFamily="34" charset="0"/>
                <a:cs typeface="Arial" panose="020B0604020202020204" pitchFamily="34" charset="0"/>
              </a:rPr>
              <a:t>sub-indice</a:t>
            </a:r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 de Exposição</a:t>
            </a:r>
          </a:p>
        </p:txBody>
      </p:sp>
      <p:sp>
        <p:nvSpPr>
          <p:cNvPr id="150" name="CaixaDeTexto 149"/>
          <p:cNvSpPr txBox="1"/>
          <p:nvPr/>
        </p:nvSpPr>
        <p:spPr>
          <a:xfrm>
            <a:off x="-23785" y="5830473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51" name="Retângulo 150"/>
          <p:cNvSpPr/>
          <p:nvPr/>
        </p:nvSpPr>
        <p:spPr>
          <a:xfrm>
            <a:off x="1279155" y="5491299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CaixaDeTexto 154"/>
          <p:cNvSpPr txBox="1"/>
          <p:nvPr/>
        </p:nvSpPr>
        <p:spPr>
          <a:xfrm>
            <a:off x="1217492" y="5606651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Join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7" name="Conector de seta reta 156"/>
          <p:cNvCxnSpPr/>
          <p:nvPr/>
        </p:nvCxnSpPr>
        <p:spPr>
          <a:xfrm flipV="1">
            <a:off x="853065" y="5638389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Conector de seta reta 157"/>
          <p:cNvCxnSpPr/>
          <p:nvPr/>
        </p:nvCxnSpPr>
        <p:spPr>
          <a:xfrm flipV="1">
            <a:off x="2100060" y="5753753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9" name="Retângulo 158"/>
          <p:cNvSpPr/>
          <p:nvPr/>
        </p:nvSpPr>
        <p:spPr>
          <a:xfrm>
            <a:off x="1295050" y="6226331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CaixaDeTexto 159"/>
          <p:cNvSpPr txBox="1"/>
          <p:nvPr/>
        </p:nvSpPr>
        <p:spPr>
          <a:xfrm>
            <a:off x="1221212" y="6475973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CaixaDeTexto 162"/>
          <p:cNvSpPr txBox="1"/>
          <p:nvPr/>
        </p:nvSpPr>
        <p:spPr>
          <a:xfrm>
            <a:off x="1240576" y="6594162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1:100.000</a:t>
            </a:r>
          </a:p>
        </p:txBody>
      </p:sp>
      <p:sp>
        <p:nvSpPr>
          <p:cNvPr id="164" name="CaixaDeTexto 163"/>
          <p:cNvSpPr txBox="1"/>
          <p:nvPr/>
        </p:nvSpPr>
        <p:spPr>
          <a:xfrm>
            <a:off x="1215629" y="6203059"/>
            <a:ext cx="1030436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Limites municipais do Brasil</a:t>
            </a:r>
          </a:p>
        </p:txBody>
      </p:sp>
      <p:sp>
        <p:nvSpPr>
          <p:cNvPr id="165" name="CaixaDeTexto 164"/>
          <p:cNvSpPr txBox="1"/>
          <p:nvPr/>
        </p:nvSpPr>
        <p:spPr>
          <a:xfrm>
            <a:off x="1198351" y="6715146"/>
            <a:ext cx="1807820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IBGE (2010)</a:t>
            </a:r>
          </a:p>
        </p:txBody>
      </p:sp>
      <p:sp>
        <p:nvSpPr>
          <p:cNvPr id="167" name="Retângulo 166"/>
          <p:cNvSpPr/>
          <p:nvPr/>
        </p:nvSpPr>
        <p:spPr>
          <a:xfrm>
            <a:off x="2565487" y="5507320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CaixaDeTexto 172"/>
          <p:cNvSpPr txBox="1"/>
          <p:nvPr/>
        </p:nvSpPr>
        <p:spPr>
          <a:xfrm>
            <a:off x="2491649" y="5756963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CaixaDeTexto 173"/>
          <p:cNvSpPr txBox="1"/>
          <p:nvPr/>
        </p:nvSpPr>
        <p:spPr>
          <a:xfrm>
            <a:off x="2511011" y="5875152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1:100.000</a:t>
            </a:r>
          </a:p>
        </p:txBody>
      </p:sp>
      <p:sp>
        <p:nvSpPr>
          <p:cNvPr id="175" name="CaixaDeTexto 174"/>
          <p:cNvSpPr txBox="1"/>
          <p:nvPr/>
        </p:nvSpPr>
        <p:spPr>
          <a:xfrm>
            <a:off x="2486066" y="5484048"/>
            <a:ext cx="1030436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Limites municipais do Brasil</a:t>
            </a:r>
          </a:p>
        </p:txBody>
      </p:sp>
      <p:sp>
        <p:nvSpPr>
          <p:cNvPr id="3" name="Retângulo 2"/>
          <p:cNvSpPr/>
          <p:nvPr/>
        </p:nvSpPr>
        <p:spPr>
          <a:xfrm>
            <a:off x="7830834" y="3512043"/>
            <a:ext cx="1156622" cy="249323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o atributo do </a:t>
            </a:r>
            <a:r>
              <a:rPr lang="pt-BR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sub-índice</a:t>
            </a:r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 de Exposição</a:t>
            </a:r>
          </a:p>
        </p:txBody>
      </p:sp>
      <p:sp>
        <p:nvSpPr>
          <p:cNvPr id="176" name="CaixaDeTexto 175"/>
          <p:cNvSpPr txBox="1"/>
          <p:nvPr/>
        </p:nvSpPr>
        <p:spPr>
          <a:xfrm>
            <a:off x="7754814" y="2914420"/>
            <a:ext cx="968573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Áreas Urbanas do Brasil</a:t>
            </a:r>
          </a:p>
        </p:txBody>
      </p:sp>
      <p:sp>
        <p:nvSpPr>
          <p:cNvPr id="177" name="Retângulo 176"/>
          <p:cNvSpPr/>
          <p:nvPr/>
        </p:nvSpPr>
        <p:spPr>
          <a:xfrm>
            <a:off x="2569756" y="6064602"/>
            <a:ext cx="1156622" cy="249323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o atributo do </a:t>
            </a:r>
            <a:r>
              <a:rPr lang="pt-BR" sz="500" b="1" dirty="0" err="1">
                <a:latin typeface="Arial" panose="020B0604020202020204" pitchFamily="34" charset="0"/>
                <a:cs typeface="Arial" panose="020B0604020202020204" pitchFamily="34" charset="0"/>
              </a:rPr>
              <a:t>sub-índice</a:t>
            </a:r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 de Exposição</a:t>
            </a:r>
          </a:p>
        </p:txBody>
      </p:sp>
      <p:sp>
        <p:nvSpPr>
          <p:cNvPr id="179" name="CaixaDeTexto 178"/>
          <p:cNvSpPr txBox="1"/>
          <p:nvPr/>
        </p:nvSpPr>
        <p:spPr>
          <a:xfrm>
            <a:off x="168465" y="2889883"/>
            <a:ext cx="967593" cy="3538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Exposição</a:t>
            </a:r>
            <a:b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Inund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. Bruscas</a:t>
            </a:r>
            <a:endParaRPr lang="pt-BR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CaixaDeTexto 179"/>
          <p:cNvSpPr txBox="1"/>
          <p:nvPr/>
        </p:nvSpPr>
        <p:spPr>
          <a:xfrm>
            <a:off x="2601914" y="2880009"/>
            <a:ext cx="983869" cy="3538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Exposição</a:t>
            </a:r>
            <a:b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Inund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. Bruscas</a:t>
            </a:r>
            <a:endParaRPr lang="pt-BR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CaixaDeTexto 180"/>
          <p:cNvSpPr txBox="1"/>
          <p:nvPr/>
        </p:nvSpPr>
        <p:spPr>
          <a:xfrm>
            <a:off x="5144344" y="2894776"/>
            <a:ext cx="892997" cy="3538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Exposição</a:t>
            </a:r>
            <a:b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Inund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. Bruscas</a:t>
            </a:r>
            <a:endParaRPr lang="pt-BR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0" y="-387424"/>
            <a:ext cx="9144000" cy="367119"/>
          </a:xfrm>
          <a:prstGeom prst="rect">
            <a:avLst/>
          </a:prstGeom>
          <a:noFill/>
        </p:spPr>
        <p:txBody>
          <a:bodyPr wrap="square" lIns="91408" tIns="45703" rIns="91408" bIns="45703" rtlCol="0">
            <a:spAutoFit/>
          </a:bodyPr>
          <a:lstStyle/>
          <a:p>
            <a:r>
              <a:rPr lang="pt-BR" dirty="0" smtClean="0"/>
              <a:t>Fluxograma: Índice de Impacto Potencial para as Inundações, enxurradas e alagamentos</a:t>
            </a:r>
            <a:endParaRPr lang="pt-BR" dirty="0"/>
          </a:p>
        </p:txBody>
      </p:sp>
      <p:sp>
        <p:nvSpPr>
          <p:cNvPr id="139" name="Seta para Baixo 138"/>
          <p:cNvSpPr/>
          <p:nvPr/>
        </p:nvSpPr>
        <p:spPr>
          <a:xfrm>
            <a:off x="6546738" y="2304219"/>
            <a:ext cx="571139" cy="451923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3" rIns="91408" bIns="45703" rtlCol="0" anchor="ctr"/>
          <a:lstStyle/>
          <a:p>
            <a:pPr algn="ctr"/>
            <a:endParaRPr lang="pt-BR"/>
          </a:p>
        </p:txBody>
      </p:sp>
      <p:sp>
        <p:nvSpPr>
          <p:cNvPr id="178" name="CaixaDeTexto 177"/>
          <p:cNvSpPr txBox="1"/>
          <p:nvPr/>
        </p:nvSpPr>
        <p:spPr>
          <a:xfrm>
            <a:off x="5364090" y="2079900"/>
            <a:ext cx="5814548" cy="292353"/>
          </a:xfrm>
          <a:prstGeom prst="rect">
            <a:avLst/>
          </a:prstGeom>
          <a:noFill/>
        </p:spPr>
        <p:txBody>
          <a:bodyPr wrap="square" lIns="91408" tIns="45703" rIns="91408" bIns="45703" rtlCol="0">
            <a:spAutoFit/>
          </a:bodyPr>
          <a:lstStyle/>
          <a:p>
            <a:r>
              <a:rPr lang="pt-BR" sz="1300" dirty="0"/>
              <a:t>Início das etapas que se referem à esta consultoria</a:t>
            </a:r>
          </a:p>
        </p:txBody>
      </p:sp>
    </p:spTree>
    <p:extLst>
      <p:ext uri="{BB962C8B-B14F-4D97-AF65-F5344CB8AC3E}">
        <p14:creationId xmlns:p14="http://schemas.microsoft.com/office/powerpoint/2010/main" val="17608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Conector reto 72"/>
          <p:cNvCxnSpPr/>
          <p:nvPr/>
        </p:nvCxnSpPr>
        <p:spPr>
          <a:xfrm>
            <a:off x="-343573" y="-1989256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tângulo 4"/>
          <p:cNvSpPr/>
          <p:nvPr/>
        </p:nvSpPr>
        <p:spPr>
          <a:xfrm>
            <a:off x="-2294222" y="-2673491"/>
            <a:ext cx="792088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-2384057" y="-2696587"/>
            <a:ext cx="936104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DP da Média       da Prec. Anual 1961-1990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-2366721" y="-2927825"/>
            <a:ext cx="1807820" cy="2769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Já recortados para o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depende da variável </a:t>
            </a:r>
          </a:p>
        </p:txBody>
      </p:sp>
      <p:sp>
        <p:nvSpPr>
          <p:cNvPr id="65" name="Retângulo 64"/>
          <p:cNvSpPr/>
          <p:nvPr/>
        </p:nvSpPr>
        <p:spPr>
          <a:xfrm>
            <a:off x="-762476" y="-2493313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CaixaDeTexto 65"/>
          <p:cNvSpPr txBox="1"/>
          <p:nvPr/>
        </p:nvSpPr>
        <p:spPr>
          <a:xfrm>
            <a:off x="-815121" y="-2393569"/>
            <a:ext cx="904800" cy="24620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Algebra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CaixaDeTexto 66"/>
          <p:cNvSpPr txBox="1"/>
          <p:nvPr/>
        </p:nvSpPr>
        <p:spPr>
          <a:xfrm>
            <a:off x="-799881" y="-2174144"/>
            <a:ext cx="1072826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Raster </a:t>
            </a:r>
            <a:r>
              <a:rPr lang="pt-BR" sz="700" i="1" dirty="0" err="1">
                <a:latin typeface="Arial" panose="020B0604020202020204" pitchFamily="34" charset="0"/>
                <a:cs typeface="Arial" panose="020B0604020202020204" pitchFamily="34" charset="0"/>
              </a:rPr>
              <a:t>Calculator</a:t>
            </a:r>
            <a:endParaRPr lang="pt-BR" sz="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6" name="Conector de seta reta 95"/>
          <p:cNvCxnSpPr/>
          <p:nvPr/>
        </p:nvCxnSpPr>
        <p:spPr>
          <a:xfrm flipV="1">
            <a:off x="-1214293" y="-2239113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Conector de seta reta 96"/>
          <p:cNvCxnSpPr/>
          <p:nvPr/>
        </p:nvCxnSpPr>
        <p:spPr>
          <a:xfrm flipV="1">
            <a:off x="102315" y="-2239113"/>
            <a:ext cx="915519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-2635577" y="-3389970"/>
            <a:ext cx="9144000" cy="369332"/>
          </a:xfrm>
          <a:prstGeom prst="rect">
            <a:avLst/>
          </a:prstGeom>
          <a:noFill/>
        </p:spPr>
        <p:txBody>
          <a:bodyPr wrap="square" lIns="91408" tIns="45703" rIns="91408" bIns="45703" rtlCol="0">
            <a:spAutoFit/>
          </a:bodyPr>
          <a:lstStyle/>
          <a:p>
            <a:r>
              <a:rPr lang="pt-BR" dirty="0" smtClean="0"/>
              <a:t>Fluxograma: Índice de Impacto Potencial para os desastres causados por Secas</a:t>
            </a:r>
            <a:endParaRPr lang="pt-BR" dirty="0"/>
          </a:p>
        </p:txBody>
      </p:sp>
      <p:sp>
        <p:nvSpPr>
          <p:cNvPr id="194" name="Retângulo 193"/>
          <p:cNvSpPr/>
          <p:nvPr/>
        </p:nvSpPr>
        <p:spPr>
          <a:xfrm>
            <a:off x="-2119726" y="-2210031"/>
            <a:ext cx="792088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CaixaDeTexto 194"/>
          <p:cNvSpPr txBox="1"/>
          <p:nvPr/>
        </p:nvSpPr>
        <p:spPr>
          <a:xfrm>
            <a:off x="-2209561" y="-2260642"/>
            <a:ext cx="936104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DP da Média       da Prec. Anual 2011-2040</a:t>
            </a:r>
          </a:p>
        </p:txBody>
      </p:sp>
      <p:sp>
        <p:nvSpPr>
          <p:cNvPr id="197" name="CaixaDeTexto 196"/>
          <p:cNvSpPr txBox="1"/>
          <p:nvPr/>
        </p:nvSpPr>
        <p:spPr>
          <a:xfrm>
            <a:off x="-2214976" y="-1601831"/>
            <a:ext cx="903910" cy="184652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CPTEC/INPE</a:t>
            </a:r>
          </a:p>
        </p:txBody>
      </p:sp>
      <p:sp>
        <p:nvSpPr>
          <p:cNvPr id="198" name="CaixaDeTexto 197"/>
          <p:cNvSpPr txBox="1"/>
          <p:nvPr/>
        </p:nvSpPr>
        <p:spPr>
          <a:xfrm>
            <a:off x="-2198444" y="-1856480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geotiff</a:t>
            </a:r>
          </a:p>
        </p:txBody>
      </p:sp>
      <p:sp>
        <p:nvSpPr>
          <p:cNvPr id="199" name="CaixaDeTexto 198"/>
          <p:cNvSpPr txBox="1"/>
          <p:nvPr/>
        </p:nvSpPr>
        <p:spPr>
          <a:xfrm>
            <a:off x="-2197307" y="-1732958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209" name="CaixaDeTexto 208"/>
          <p:cNvSpPr txBox="1"/>
          <p:nvPr/>
        </p:nvSpPr>
        <p:spPr>
          <a:xfrm>
            <a:off x="-2347296" y="2145121"/>
            <a:ext cx="1274241" cy="92331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just"/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Camarinha (2017), a partir dos dados de temperatura e precipitação fornecidos pelo CPTEC/INPE, os quais foram trabalhando em ambiente  R e derivaram o índice SPEI e, ao final, o índice Potência de Secas. Mais detalhes na publicação.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440" y="-1814519"/>
            <a:ext cx="1540735" cy="40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" name="CaixaDeTexto 209"/>
          <p:cNvSpPr txBox="1"/>
          <p:nvPr/>
        </p:nvSpPr>
        <p:spPr>
          <a:xfrm>
            <a:off x="-861868" y="-1449431"/>
            <a:ext cx="1420614" cy="184652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Cálculo do incremento </a:t>
            </a:r>
          </a:p>
        </p:txBody>
      </p:sp>
      <p:cxnSp>
        <p:nvCxnSpPr>
          <p:cNvPr id="211" name="Conector reto 210"/>
          <p:cNvCxnSpPr/>
          <p:nvPr/>
        </p:nvCxnSpPr>
        <p:spPr>
          <a:xfrm>
            <a:off x="-362623" y="-163745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2" name="Retângulo 211"/>
          <p:cNvSpPr/>
          <p:nvPr/>
        </p:nvSpPr>
        <p:spPr>
          <a:xfrm>
            <a:off x="-2313272" y="-847980"/>
            <a:ext cx="792088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CaixaDeTexto 213"/>
          <p:cNvSpPr txBox="1"/>
          <p:nvPr/>
        </p:nvSpPr>
        <p:spPr>
          <a:xfrm>
            <a:off x="-2385771" y="-1102314"/>
            <a:ext cx="1807820" cy="2769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Já recortados para o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depende da variável </a:t>
            </a:r>
          </a:p>
        </p:txBody>
      </p:sp>
      <p:sp>
        <p:nvSpPr>
          <p:cNvPr id="215" name="Retângulo 214"/>
          <p:cNvSpPr/>
          <p:nvPr/>
        </p:nvSpPr>
        <p:spPr>
          <a:xfrm>
            <a:off x="-781526" y="-667802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CaixaDeTexto 215"/>
          <p:cNvSpPr txBox="1"/>
          <p:nvPr/>
        </p:nvSpPr>
        <p:spPr>
          <a:xfrm>
            <a:off x="-834171" y="-568058"/>
            <a:ext cx="904800" cy="24620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Algebra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CaixaDeTexto 216"/>
          <p:cNvSpPr txBox="1"/>
          <p:nvPr/>
        </p:nvSpPr>
        <p:spPr>
          <a:xfrm>
            <a:off x="-818931" y="-348633"/>
            <a:ext cx="904800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>
            <a:defPPr>
              <a:defRPr lang="pt-BR"/>
            </a:defPPr>
            <a:lvl1pPr>
              <a:defRPr sz="7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/>
              <a:t>Raster </a:t>
            </a:r>
            <a:r>
              <a:rPr lang="pt-BR" dirty="0" err="1"/>
              <a:t>Calculator</a:t>
            </a:r>
            <a:endParaRPr lang="pt-BR" dirty="0"/>
          </a:p>
        </p:txBody>
      </p:sp>
      <p:cxnSp>
        <p:nvCxnSpPr>
          <p:cNvPr id="218" name="Conector de seta reta 217"/>
          <p:cNvCxnSpPr/>
          <p:nvPr/>
        </p:nvCxnSpPr>
        <p:spPr>
          <a:xfrm flipV="1">
            <a:off x="-1233343" y="-413602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0" name="Retângulo 219"/>
          <p:cNvSpPr/>
          <p:nvPr/>
        </p:nvSpPr>
        <p:spPr>
          <a:xfrm>
            <a:off x="-2138776" y="-384520"/>
            <a:ext cx="792088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CaixaDeTexto 221"/>
          <p:cNvSpPr txBox="1"/>
          <p:nvPr/>
        </p:nvSpPr>
        <p:spPr>
          <a:xfrm>
            <a:off x="-2234026" y="223680"/>
            <a:ext cx="903910" cy="184652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CPTEC/INPE</a:t>
            </a:r>
          </a:p>
        </p:txBody>
      </p:sp>
      <p:sp>
        <p:nvSpPr>
          <p:cNvPr id="223" name="CaixaDeTexto 222"/>
          <p:cNvSpPr txBox="1"/>
          <p:nvPr/>
        </p:nvSpPr>
        <p:spPr>
          <a:xfrm>
            <a:off x="-2217494" y="-30969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geotiff</a:t>
            </a:r>
          </a:p>
        </p:txBody>
      </p:sp>
      <p:sp>
        <p:nvSpPr>
          <p:cNvPr id="224" name="CaixaDeTexto 223"/>
          <p:cNvSpPr txBox="1"/>
          <p:nvPr/>
        </p:nvSpPr>
        <p:spPr>
          <a:xfrm>
            <a:off x="-2216357" y="92553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pic>
        <p:nvPicPr>
          <p:cNvPr id="225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5490" y="10992"/>
            <a:ext cx="1540735" cy="40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" name="CaixaDeTexto 225"/>
          <p:cNvSpPr txBox="1"/>
          <p:nvPr/>
        </p:nvSpPr>
        <p:spPr>
          <a:xfrm>
            <a:off x="-880918" y="376080"/>
            <a:ext cx="1420614" cy="184652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Cálculo do incremento </a:t>
            </a:r>
          </a:p>
        </p:txBody>
      </p:sp>
      <p:sp>
        <p:nvSpPr>
          <p:cNvPr id="185" name="CaixaDeTexto 184"/>
          <p:cNvSpPr txBox="1"/>
          <p:nvPr/>
        </p:nvSpPr>
        <p:spPr>
          <a:xfrm>
            <a:off x="-2359674" y="-869690"/>
            <a:ext cx="936104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Valor Médio da Prec. Anual 1961-1990</a:t>
            </a:r>
          </a:p>
        </p:txBody>
      </p:sp>
      <p:sp>
        <p:nvSpPr>
          <p:cNvPr id="201" name="CaixaDeTexto 200"/>
          <p:cNvSpPr txBox="1"/>
          <p:nvPr/>
        </p:nvSpPr>
        <p:spPr>
          <a:xfrm>
            <a:off x="-2233029" y="-407275"/>
            <a:ext cx="936104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Valor Médio da Prec. Anual 2011-2040</a:t>
            </a:r>
          </a:p>
        </p:txBody>
      </p:sp>
      <p:cxnSp>
        <p:nvCxnSpPr>
          <p:cNvPr id="243" name="Conector reto 242"/>
          <p:cNvCxnSpPr/>
          <p:nvPr/>
        </p:nvCxnSpPr>
        <p:spPr>
          <a:xfrm>
            <a:off x="-362623" y="1718201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4" name="Retângulo 243"/>
          <p:cNvSpPr/>
          <p:nvPr/>
        </p:nvSpPr>
        <p:spPr>
          <a:xfrm>
            <a:off x="-2313272" y="1033966"/>
            <a:ext cx="792088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CaixaDeTexto 244"/>
          <p:cNvSpPr txBox="1"/>
          <p:nvPr/>
        </p:nvSpPr>
        <p:spPr>
          <a:xfrm>
            <a:off x="-2385771" y="779632"/>
            <a:ext cx="1807820" cy="2769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Já recortados para o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depende da variável </a:t>
            </a:r>
          </a:p>
        </p:txBody>
      </p:sp>
      <p:sp>
        <p:nvSpPr>
          <p:cNvPr id="246" name="Retângulo 245"/>
          <p:cNvSpPr/>
          <p:nvPr/>
        </p:nvSpPr>
        <p:spPr>
          <a:xfrm>
            <a:off x="-781526" y="1214144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CaixaDeTexto 246"/>
          <p:cNvSpPr txBox="1"/>
          <p:nvPr/>
        </p:nvSpPr>
        <p:spPr>
          <a:xfrm>
            <a:off x="-834171" y="1313888"/>
            <a:ext cx="904800" cy="24620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Algebra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CaixaDeTexto 247"/>
          <p:cNvSpPr txBox="1"/>
          <p:nvPr/>
        </p:nvSpPr>
        <p:spPr>
          <a:xfrm>
            <a:off x="-818931" y="1533313"/>
            <a:ext cx="904800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>
            <a:defPPr>
              <a:defRPr lang="pt-BR"/>
            </a:defPPr>
            <a:lvl1pPr>
              <a:defRPr sz="7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/>
              <a:t>Raster </a:t>
            </a:r>
            <a:r>
              <a:rPr lang="pt-BR" dirty="0" err="1"/>
              <a:t>Calculator</a:t>
            </a:r>
            <a:endParaRPr lang="pt-BR" dirty="0"/>
          </a:p>
        </p:txBody>
      </p:sp>
      <p:cxnSp>
        <p:nvCxnSpPr>
          <p:cNvPr id="249" name="Conector de seta reta 248"/>
          <p:cNvCxnSpPr/>
          <p:nvPr/>
        </p:nvCxnSpPr>
        <p:spPr>
          <a:xfrm flipV="1">
            <a:off x="-1233343" y="1468344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1" name="Retângulo 250"/>
          <p:cNvSpPr/>
          <p:nvPr/>
        </p:nvSpPr>
        <p:spPr>
          <a:xfrm>
            <a:off x="-2138776" y="1497426"/>
            <a:ext cx="792088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CaixaDeTexto 252"/>
          <p:cNvSpPr txBox="1"/>
          <p:nvPr/>
        </p:nvSpPr>
        <p:spPr>
          <a:xfrm>
            <a:off x="-2217494" y="1850977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geotiff</a:t>
            </a:r>
          </a:p>
        </p:txBody>
      </p:sp>
      <p:sp>
        <p:nvSpPr>
          <p:cNvPr id="254" name="CaixaDeTexto 253"/>
          <p:cNvSpPr txBox="1"/>
          <p:nvPr/>
        </p:nvSpPr>
        <p:spPr>
          <a:xfrm>
            <a:off x="-2216357" y="1974499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pic>
        <p:nvPicPr>
          <p:cNvPr id="255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5490" y="1892938"/>
            <a:ext cx="1540735" cy="40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" name="CaixaDeTexto 255"/>
          <p:cNvSpPr txBox="1"/>
          <p:nvPr/>
        </p:nvSpPr>
        <p:spPr>
          <a:xfrm>
            <a:off x="-880918" y="2258026"/>
            <a:ext cx="1420614" cy="184652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Cálculo do incremento </a:t>
            </a:r>
          </a:p>
        </p:txBody>
      </p:sp>
      <p:sp>
        <p:nvSpPr>
          <p:cNvPr id="189" name="CaixaDeTexto 188"/>
          <p:cNvSpPr txBox="1"/>
          <p:nvPr/>
        </p:nvSpPr>
        <p:spPr>
          <a:xfrm>
            <a:off x="-2384057" y="1002518"/>
            <a:ext cx="936104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Potência de Secas              1961-1990</a:t>
            </a:r>
          </a:p>
        </p:txBody>
      </p:sp>
      <p:sp>
        <p:nvSpPr>
          <p:cNvPr id="205" name="CaixaDeTexto 204"/>
          <p:cNvSpPr txBox="1"/>
          <p:nvPr/>
        </p:nvSpPr>
        <p:spPr>
          <a:xfrm>
            <a:off x="-2192973" y="1466172"/>
            <a:ext cx="936104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Potência de Secas           2011-2040</a:t>
            </a:r>
          </a:p>
        </p:txBody>
      </p:sp>
      <p:sp>
        <p:nvSpPr>
          <p:cNvPr id="264" name="Retângulo 263"/>
          <p:cNvSpPr/>
          <p:nvPr/>
        </p:nvSpPr>
        <p:spPr>
          <a:xfrm>
            <a:off x="1095568" y="-2467720"/>
            <a:ext cx="912862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CaixaDeTexto 264"/>
          <p:cNvSpPr txBox="1"/>
          <p:nvPr/>
        </p:nvSpPr>
        <p:spPr>
          <a:xfrm>
            <a:off x="1047944" y="-2518331"/>
            <a:ext cx="1002697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Incremento (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DP)  do DP da Média       da Prec. Anual</a:t>
            </a:r>
          </a:p>
        </p:txBody>
      </p:sp>
      <p:sp>
        <p:nvSpPr>
          <p:cNvPr id="267" name="CaixaDeTexto 266"/>
          <p:cNvSpPr txBox="1"/>
          <p:nvPr/>
        </p:nvSpPr>
        <p:spPr>
          <a:xfrm>
            <a:off x="1016851" y="-2085594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geotiff</a:t>
            </a:r>
          </a:p>
        </p:txBody>
      </p:sp>
      <p:sp>
        <p:nvSpPr>
          <p:cNvPr id="268" name="CaixaDeTexto 267"/>
          <p:cNvSpPr txBox="1"/>
          <p:nvPr/>
        </p:nvSpPr>
        <p:spPr>
          <a:xfrm>
            <a:off x="1017988" y="-1962072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cxnSp>
        <p:nvCxnSpPr>
          <p:cNvPr id="274" name="Conector de seta reta 273"/>
          <p:cNvCxnSpPr/>
          <p:nvPr/>
        </p:nvCxnSpPr>
        <p:spPr>
          <a:xfrm flipV="1">
            <a:off x="106425" y="-382093"/>
            <a:ext cx="915519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5" name="Retângulo 274"/>
          <p:cNvSpPr/>
          <p:nvPr/>
        </p:nvSpPr>
        <p:spPr>
          <a:xfrm>
            <a:off x="1099679" y="-610700"/>
            <a:ext cx="1052768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CaixaDeTexto 275"/>
          <p:cNvSpPr txBox="1"/>
          <p:nvPr/>
        </p:nvSpPr>
        <p:spPr>
          <a:xfrm>
            <a:off x="1009844" y="-661311"/>
            <a:ext cx="1220336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Incremento (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MPPT) da Média da Prec. Anual</a:t>
            </a:r>
          </a:p>
        </p:txBody>
      </p:sp>
      <p:sp>
        <p:nvSpPr>
          <p:cNvPr id="277" name="CaixaDeTexto 276"/>
          <p:cNvSpPr txBox="1"/>
          <p:nvPr/>
        </p:nvSpPr>
        <p:spPr>
          <a:xfrm>
            <a:off x="1020961" y="-257149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geotiff</a:t>
            </a:r>
          </a:p>
        </p:txBody>
      </p:sp>
      <p:sp>
        <p:nvSpPr>
          <p:cNvPr id="278" name="CaixaDeTexto 277"/>
          <p:cNvSpPr txBox="1"/>
          <p:nvPr/>
        </p:nvSpPr>
        <p:spPr>
          <a:xfrm>
            <a:off x="1022098" y="-133627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cxnSp>
        <p:nvCxnSpPr>
          <p:cNvPr id="279" name="Conector de seta reta 278"/>
          <p:cNvCxnSpPr/>
          <p:nvPr/>
        </p:nvCxnSpPr>
        <p:spPr>
          <a:xfrm flipV="1">
            <a:off x="96900" y="1562123"/>
            <a:ext cx="915519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0" name="Retângulo 279"/>
          <p:cNvSpPr/>
          <p:nvPr/>
        </p:nvSpPr>
        <p:spPr>
          <a:xfrm>
            <a:off x="1090153" y="1333516"/>
            <a:ext cx="1062293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CaixaDeTexto 280"/>
          <p:cNvSpPr txBox="1"/>
          <p:nvPr/>
        </p:nvSpPr>
        <p:spPr>
          <a:xfrm>
            <a:off x="1000318" y="1282905"/>
            <a:ext cx="1229861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Incremento (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PotSec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) da Potência de Secas </a:t>
            </a:r>
          </a:p>
        </p:txBody>
      </p:sp>
      <p:sp>
        <p:nvSpPr>
          <p:cNvPr id="282" name="CaixaDeTexto 281"/>
          <p:cNvSpPr txBox="1"/>
          <p:nvPr/>
        </p:nvSpPr>
        <p:spPr>
          <a:xfrm>
            <a:off x="1011436" y="1687067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geotiff</a:t>
            </a:r>
          </a:p>
        </p:txBody>
      </p:sp>
      <p:sp>
        <p:nvSpPr>
          <p:cNvPr id="283" name="CaixaDeTexto 282"/>
          <p:cNvSpPr txBox="1"/>
          <p:nvPr/>
        </p:nvSpPr>
        <p:spPr>
          <a:xfrm>
            <a:off x="1012573" y="1787087"/>
            <a:ext cx="99585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sp>
        <p:nvSpPr>
          <p:cNvPr id="284" name="Retângulo 283"/>
          <p:cNvSpPr/>
          <p:nvPr/>
        </p:nvSpPr>
        <p:spPr>
          <a:xfrm>
            <a:off x="2709148" y="-552817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7" name="Conector de seta reta 286"/>
          <p:cNvCxnSpPr/>
          <p:nvPr/>
        </p:nvCxnSpPr>
        <p:spPr>
          <a:xfrm flipV="1">
            <a:off x="2230731" y="-380837"/>
            <a:ext cx="427095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8" name="Conector de seta reta 287"/>
          <p:cNvCxnSpPr/>
          <p:nvPr/>
        </p:nvCxnSpPr>
        <p:spPr>
          <a:xfrm>
            <a:off x="2050641" y="-1796564"/>
            <a:ext cx="621102" cy="11576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9" name="Conector de seta reta 288"/>
          <p:cNvCxnSpPr/>
          <p:nvPr/>
        </p:nvCxnSpPr>
        <p:spPr>
          <a:xfrm flipV="1">
            <a:off x="2152447" y="10993"/>
            <a:ext cx="556701" cy="1271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1" name="Conector de seta reta 290"/>
          <p:cNvCxnSpPr/>
          <p:nvPr/>
        </p:nvCxnSpPr>
        <p:spPr>
          <a:xfrm flipV="1">
            <a:off x="3592607" y="-385776"/>
            <a:ext cx="915519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2" name="Retângulo 291"/>
          <p:cNvSpPr/>
          <p:nvPr/>
        </p:nvSpPr>
        <p:spPr>
          <a:xfrm>
            <a:off x="4727066" y="-625855"/>
            <a:ext cx="792088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CaixaDeTexto 292"/>
          <p:cNvSpPr txBox="1"/>
          <p:nvPr/>
        </p:nvSpPr>
        <p:spPr>
          <a:xfrm>
            <a:off x="4637231" y="-647891"/>
            <a:ext cx="93610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Sub-índice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 de Exposição</a:t>
            </a:r>
          </a:p>
        </p:txBody>
      </p:sp>
      <p:sp>
        <p:nvSpPr>
          <p:cNvPr id="294" name="CaixaDeTexto 293"/>
          <p:cNvSpPr txBox="1"/>
          <p:nvPr/>
        </p:nvSpPr>
        <p:spPr>
          <a:xfrm>
            <a:off x="4648348" y="-272304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geotiff</a:t>
            </a:r>
          </a:p>
        </p:txBody>
      </p:sp>
      <p:sp>
        <p:nvSpPr>
          <p:cNvPr id="295" name="CaixaDeTexto 294"/>
          <p:cNvSpPr txBox="1"/>
          <p:nvPr/>
        </p:nvSpPr>
        <p:spPr>
          <a:xfrm>
            <a:off x="4649485" y="-148782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20km x 20km</a:t>
            </a:r>
          </a:p>
        </p:txBody>
      </p:sp>
      <p:cxnSp>
        <p:nvCxnSpPr>
          <p:cNvPr id="296" name="Conector reto 295"/>
          <p:cNvCxnSpPr/>
          <p:nvPr/>
        </p:nvCxnSpPr>
        <p:spPr>
          <a:xfrm>
            <a:off x="2978443" y="-29932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0" name="Imagem 289"/>
          <p:cNvPicPr/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511" y="138422"/>
            <a:ext cx="1874912" cy="2689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have direita 1"/>
          <p:cNvSpPr/>
          <p:nvPr/>
        </p:nvSpPr>
        <p:spPr>
          <a:xfrm rot="5400000">
            <a:off x="649381" y="1458249"/>
            <a:ext cx="267945" cy="254540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08" tIns="45703" rIns="91408" bIns="45703"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-502324" y="2562311"/>
            <a:ext cx="2863516" cy="215444"/>
          </a:xfrm>
          <a:prstGeom prst="rect">
            <a:avLst/>
          </a:prstGeom>
          <a:noFill/>
        </p:spPr>
        <p:txBody>
          <a:bodyPr wrap="square" lIns="91408" tIns="45703" rIns="91408" bIns="45703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Cálculo dos incrementos (anomalias)  das variáveis</a:t>
            </a:r>
          </a:p>
        </p:txBody>
      </p:sp>
      <p:sp>
        <p:nvSpPr>
          <p:cNvPr id="78" name="Chave direita 77"/>
          <p:cNvSpPr/>
          <p:nvPr/>
        </p:nvSpPr>
        <p:spPr>
          <a:xfrm rot="16200000">
            <a:off x="658116" y="-4024642"/>
            <a:ext cx="267945" cy="254540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08" tIns="45703" rIns="91408" bIns="45703" rtlCol="0" anchor="ctr"/>
          <a:lstStyle/>
          <a:p>
            <a:pPr algn="ctr"/>
            <a:endParaRPr lang="pt-BR"/>
          </a:p>
        </p:txBody>
      </p:sp>
      <p:cxnSp>
        <p:nvCxnSpPr>
          <p:cNvPr id="87" name="Conector reto 86"/>
          <p:cNvCxnSpPr/>
          <p:nvPr/>
        </p:nvCxnSpPr>
        <p:spPr>
          <a:xfrm>
            <a:off x="5186308" y="7915286"/>
            <a:ext cx="0" cy="290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ector reto 87"/>
          <p:cNvCxnSpPr/>
          <p:nvPr/>
        </p:nvCxnSpPr>
        <p:spPr>
          <a:xfrm>
            <a:off x="1943204" y="8502631"/>
            <a:ext cx="0" cy="290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Retângulo 88"/>
          <p:cNvSpPr/>
          <p:nvPr/>
        </p:nvSpPr>
        <p:spPr>
          <a:xfrm>
            <a:off x="-2368632" y="406671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CaixaDeTexto 89"/>
          <p:cNvSpPr txBox="1"/>
          <p:nvPr/>
        </p:nvSpPr>
        <p:spPr>
          <a:xfrm>
            <a:off x="-2366323" y="4026854"/>
            <a:ext cx="802294" cy="21542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Uso do Solo</a:t>
            </a:r>
          </a:p>
        </p:txBody>
      </p:sp>
      <p:sp>
        <p:nvSpPr>
          <p:cNvPr id="91" name="CaixaDeTexto 90"/>
          <p:cNvSpPr txBox="1"/>
          <p:nvPr/>
        </p:nvSpPr>
        <p:spPr>
          <a:xfrm>
            <a:off x="-2438662" y="4293499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CaixaDeTexto 91"/>
          <p:cNvSpPr txBox="1"/>
          <p:nvPr/>
        </p:nvSpPr>
        <p:spPr>
          <a:xfrm>
            <a:off x="-2449779" y="4411688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1:250.000</a:t>
            </a:r>
          </a:p>
        </p:txBody>
      </p:sp>
      <p:sp>
        <p:nvSpPr>
          <p:cNvPr id="93" name="CaixaDeTexto 92"/>
          <p:cNvSpPr txBox="1"/>
          <p:nvPr/>
        </p:nvSpPr>
        <p:spPr>
          <a:xfrm>
            <a:off x="-2480006" y="4544909"/>
            <a:ext cx="1807820" cy="184652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IBGE, 2010</a:t>
            </a:r>
          </a:p>
        </p:txBody>
      </p:sp>
      <p:cxnSp>
        <p:nvCxnSpPr>
          <p:cNvPr id="94" name="Conector de seta reta 93"/>
          <p:cNvCxnSpPr/>
          <p:nvPr/>
        </p:nvCxnSpPr>
        <p:spPr>
          <a:xfrm flipV="1">
            <a:off x="-1537721" y="4304167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Retângulo 94"/>
          <p:cNvSpPr/>
          <p:nvPr/>
        </p:nvSpPr>
        <p:spPr>
          <a:xfrm>
            <a:off x="-1070167" y="4088238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CaixaDeTexto 97"/>
          <p:cNvSpPr txBox="1"/>
          <p:nvPr/>
        </p:nvSpPr>
        <p:spPr>
          <a:xfrm>
            <a:off x="-1150727" y="4195600"/>
            <a:ext cx="910177" cy="26159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CaixaDeTexto 98"/>
          <p:cNvSpPr txBox="1"/>
          <p:nvPr/>
        </p:nvSpPr>
        <p:spPr>
          <a:xfrm>
            <a:off x="-1148660" y="4414371"/>
            <a:ext cx="904800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>
            <a:defPPr>
              <a:defRPr lang="pt-BR"/>
            </a:defPPr>
            <a:lvl1pPr>
              <a:defRPr sz="7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 err="1"/>
              <a:t>Feature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Raster</a:t>
            </a:r>
            <a:endParaRPr lang="pt-BR" dirty="0"/>
          </a:p>
        </p:txBody>
      </p:sp>
      <p:cxnSp>
        <p:nvCxnSpPr>
          <p:cNvPr id="100" name="Conector de seta reta 99"/>
          <p:cNvCxnSpPr/>
          <p:nvPr/>
        </p:nvCxnSpPr>
        <p:spPr>
          <a:xfrm flipV="1">
            <a:off x="-232466" y="4342702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Retângulo 100"/>
          <p:cNvSpPr/>
          <p:nvPr/>
        </p:nvSpPr>
        <p:spPr>
          <a:xfrm>
            <a:off x="203778" y="4105100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CaixaDeTexto 101"/>
          <p:cNvSpPr txBox="1"/>
          <p:nvPr/>
        </p:nvSpPr>
        <p:spPr>
          <a:xfrm>
            <a:off x="215612" y="4065236"/>
            <a:ext cx="802294" cy="21542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Uso do Solo</a:t>
            </a:r>
          </a:p>
        </p:txBody>
      </p:sp>
      <p:sp>
        <p:nvSpPr>
          <p:cNvPr id="103" name="CaixaDeTexto 102"/>
          <p:cNvSpPr txBox="1"/>
          <p:nvPr/>
        </p:nvSpPr>
        <p:spPr>
          <a:xfrm>
            <a:off x="152798" y="4331881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CaixaDeTexto 103"/>
          <p:cNvSpPr txBox="1"/>
          <p:nvPr/>
        </p:nvSpPr>
        <p:spPr>
          <a:xfrm>
            <a:off x="141681" y="4450068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xel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= 250m</a:t>
            </a:r>
          </a:p>
        </p:txBody>
      </p:sp>
      <p:cxnSp>
        <p:nvCxnSpPr>
          <p:cNvPr id="105" name="Conector de seta reta 104"/>
          <p:cNvCxnSpPr/>
          <p:nvPr/>
        </p:nvCxnSpPr>
        <p:spPr>
          <a:xfrm flipV="1">
            <a:off x="1061584" y="4334684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Retângulo 105"/>
          <p:cNvSpPr/>
          <p:nvPr/>
        </p:nvSpPr>
        <p:spPr>
          <a:xfrm>
            <a:off x="1510088" y="4118755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CaixaDeTexto 106"/>
          <p:cNvSpPr txBox="1"/>
          <p:nvPr/>
        </p:nvSpPr>
        <p:spPr>
          <a:xfrm>
            <a:off x="1448578" y="4226117"/>
            <a:ext cx="910177" cy="26159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Reclassify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8" name="Conector de seta reta 107"/>
          <p:cNvCxnSpPr/>
          <p:nvPr/>
        </p:nvCxnSpPr>
        <p:spPr>
          <a:xfrm flipV="1">
            <a:off x="2366839" y="4373219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CaixaDeTexto 108"/>
          <p:cNvSpPr txBox="1"/>
          <p:nvPr/>
        </p:nvSpPr>
        <p:spPr>
          <a:xfrm>
            <a:off x="1262505" y="4641300"/>
            <a:ext cx="1274241" cy="73865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just"/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Esta etapa foi utilizada para fazer a ponderação das classes de uso do solo, onde cada classe recebeu um peso entre 0 e 1, representando sua sensibilidade aos eventos de secas.</a:t>
            </a:r>
          </a:p>
        </p:txBody>
      </p:sp>
      <p:sp>
        <p:nvSpPr>
          <p:cNvPr id="110" name="Retângulo 109"/>
          <p:cNvSpPr/>
          <p:nvPr/>
        </p:nvSpPr>
        <p:spPr>
          <a:xfrm>
            <a:off x="2836770" y="4105100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CaixaDeTexto 110"/>
          <p:cNvSpPr txBox="1"/>
          <p:nvPr/>
        </p:nvSpPr>
        <p:spPr>
          <a:xfrm>
            <a:off x="2848604" y="4065236"/>
            <a:ext cx="80229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Uso do Solo Ponderado</a:t>
            </a:r>
          </a:p>
        </p:txBody>
      </p:sp>
      <p:sp>
        <p:nvSpPr>
          <p:cNvPr id="112" name="CaixaDeTexto 111"/>
          <p:cNvSpPr txBox="1"/>
          <p:nvPr/>
        </p:nvSpPr>
        <p:spPr>
          <a:xfrm>
            <a:off x="2785790" y="4331881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CaixaDeTexto 112"/>
          <p:cNvSpPr txBox="1"/>
          <p:nvPr/>
        </p:nvSpPr>
        <p:spPr>
          <a:xfrm>
            <a:off x="2774673" y="4450068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xel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= 250m</a:t>
            </a:r>
          </a:p>
        </p:txBody>
      </p:sp>
      <p:sp>
        <p:nvSpPr>
          <p:cNvPr id="114" name="Retângulo 113"/>
          <p:cNvSpPr/>
          <p:nvPr/>
        </p:nvSpPr>
        <p:spPr>
          <a:xfrm>
            <a:off x="-2389370" y="5573182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CaixaDeTexto 114"/>
          <p:cNvSpPr txBox="1"/>
          <p:nvPr/>
        </p:nvSpPr>
        <p:spPr>
          <a:xfrm>
            <a:off x="-2441207" y="5533318"/>
            <a:ext cx="80229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Taxa de Indigência</a:t>
            </a:r>
          </a:p>
        </p:txBody>
      </p:sp>
      <p:sp>
        <p:nvSpPr>
          <p:cNvPr id="116" name="CaixaDeTexto 115"/>
          <p:cNvSpPr txBox="1"/>
          <p:nvPr/>
        </p:nvSpPr>
        <p:spPr>
          <a:xfrm>
            <a:off x="-2440350" y="5799963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CaixaDeTexto 116"/>
          <p:cNvSpPr txBox="1"/>
          <p:nvPr/>
        </p:nvSpPr>
        <p:spPr>
          <a:xfrm>
            <a:off x="-2451467" y="5918152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Por município</a:t>
            </a:r>
          </a:p>
        </p:txBody>
      </p:sp>
      <p:sp>
        <p:nvSpPr>
          <p:cNvPr id="118" name="CaixaDeTexto 117"/>
          <p:cNvSpPr txBox="1"/>
          <p:nvPr/>
        </p:nvSpPr>
        <p:spPr>
          <a:xfrm>
            <a:off x="-2541790" y="6075958"/>
            <a:ext cx="1118770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IBGE, 2010, disponibilizado pelo Atlas de Desenvolvimento Urbano (PNUD, 2014)</a:t>
            </a:r>
          </a:p>
        </p:txBody>
      </p:sp>
      <p:cxnSp>
        <p:nvCxnSpPr>
          <p:cNvPr id="119" name="Conector de seta reta 118"/>
          <p:cNvCxnSpPr/>
          <p:nvPr/>
        </p:nvCxnSpPr>
        <p:spPr>
          <a:xfrm flipV="1">
            <a:off x="-1539409" y="581063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Retângulo 119"/>
          <p:cNvSpPr/>
          <p:nvPr/>
        </p:nvSpPr>
        <p:spPr>
          <a:xfrm>
            <a:off x="-1090905" y="5594702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CaixaDeTexto 120"/>
          <p:cNvSpPr txBox="1"/>
          <p:nvPr/>
        </p:nvSpPr>
        <p:spPr>
          <a:xfrm>
            <a:off x="-1152415" y="5702064"/>
            <a:ext cx="910177" cy="26159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CaixaDeTexto 121"/>
          <p:cNvSpPr txBox="1"/>
          <p:nvPr/>
        </p:nvSpPr>
        <p:spPr>
          <a:xfrm>
            <a:off x="-1150348" y="5920835"/>
            <a:ext cx="904800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>
            <a:defPPr>
              <a:defRPr lang="pt-BR"/>
            </a:defPPr>
            <a:lvl1pPr>
              <a:defRPr sz="7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 err="1"/>
              <a:t>Feature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Raster</a:t>
            </a:r>
            <a:endParaRPr lang="pt-BR" dirty="0"/>
          </a:p>
        </p:txBody>
      </p:sp>
      <p:cxnSp>
        <p:nvCxnSpPr>
          <p:cNvPr id="123" name="Conector de seta reta 122"/>
          <p:cNvCxnSpPr/>
          <p:nvPr/>
        </p:nvCxnSpPr>
        <p:spPr>
          <a:xfrm flipV="1">
            <a:off x="-234154" y="584916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Retângulo 123"/>
          <p:cNvSpPr/>
          <p:nvPr/>
        </p:nvSpPr>
        <p:spPr>
          <a:xfrm>
            <a:off x="202090" y="5611564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CaixaDeTexto 124"/>
          <p:cNvSpPr txBox="1"/>
          <p:nvPr/>
        </p:nvSpPr>
        <p:spPr>
          <a:xfrm>
            <a:off x="194874" y="5571700"/>
            <a:ext cx="80229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Taxa de Indigência</a:t>
            </a:r>
          </a:p>
        </p:txBody>
      </p:sp>
      <p:sp>
        <p:nvSpPr>
          <p:cNvPr id="126" name="CaixaDeTexto 125"/>
          <p:cNvSpPr txBox="1"/>
          <p:nvPr/>
        </p:nvSpPr>
        <p:spPr>
          <a:xfrm>
            <a:off x="151110" y="5838345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CaixaDeTexto 126"/>
          <p:cNvSpPr txBox="1"/>
          <p:nvPr/>
        </p:nvSpPr>
        <p:spPr>
          <a:xfrm>
            <a:off x="139993" y="5956532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xel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= 250m</a:t>
            </a:r>
          </a:p>
        </p:txBody>
      </p:sp>
      <p:cxnSp>
        <p:nvCxnSpPr>
          <p:cNvPr id="128" name="Conector de seta reta 127"/>
          <p:cNvCxnSpPr/>
          <p:nvPr/>
        </p:nvCxnSpPr>
        <p:spPr>
          <a:xfrm flipV="1">
            <a:off x="1059896" y="584114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Retângulo 128"/>
          <p:cNvSpPr/>
          <p:nvPr/>
        </p:nvSpPr>
        <p:spPr>
          <a:xfrm>
            <a:off x="1508400" y="5625219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CaixaDeTexto 129"/>
          <p:cNvSpPr txBox="1"/>
          <p:nvPr/>
        </p:nvSpPr>
        <p:spPr>
          <a:xfrm>
            <a:off x="1446890" y="5611030"/>
            <a:ext cx="910177" cy="43087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Calculator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1" name="Conector de seta reta 130"/>
          <p:cNvCxnSpPr/>
          <p:nvPr/>
        </p:nvCxnSpPr>
        <p:spPr>
          <a:xfrm flipV="1">
            <a:off x="2365151" y="5879683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Retângulo 131"/>
          <p:cNvSpPr/>
          <p:nvPr/>
        </p:nvSpPr>
        <p:spPr>
          <a:xfrm>
            <a:off x="2796981" y="5611564"/>
            <a:ext cx="975919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CaixaDeTexto 132"/>
          <p:cNvSpPr txBox="1"/>
          <p:nvPr/>
        </p:nvSpPr>
        <p:spPr>
          <a:xfrm>
            <a:off x="2718123" y="5571700"/>
            <a:ext cx="1092878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Taxa de Indigência Ponderada</a:t>
            </a:r>
          </a:p>
        </p:txBody>
      </p:sp>
      <p:sp>
        <p:nvSpPr>
          <p:cNvPr id="134" name="CaixaDeTexto 133"/>
          <p:cNvSpPr txBox="1"/>
          <p:nvPr/>
        </p:nvSpPr>
        <p:spPr>
          <a:xfrm>
            <a:off x="2785790" y="5867048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CaixaDeTexto 134"/>
          <p:cNvSpPr txBox="1"/>
          <p:nvPr/>
        </p:nvSpPr>
        <p:spPr>
          <a:xfrm>
            <a:off x="2772985" y="5956532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xel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= 250m</a:t>
            </a:r>
          </a:p>
        </p:txBody>
      </p:sp>
      <p:sp>
        <p:nvSpPr>
          <p:cNvPr id="136" name="Retângulo 135"/>
          <p:cNvSpPr/>
          <p:nvPr/>
        </p:nvSpPr>
        <p:spPr>
          <a:xfrm>
            <a:off x="1495587" y="6146458"/>
            <a:ext cx="787363" cy="184652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Ponderação (0-1)</a:t>
            </a:r>
          </a:p>
        </p:txBody>
      </p:sp>
      <p:sp>
        <p:nvSpPr>
          <p:cNvPr id="137" name="Retângulo 136"/>
          <p:cNvSpPr/>
          <p:nvPr/>
        </p:nvSpPr>
        <p:spPr>
          <a:xfrm>
            <a:off x="-2376882" y="6735975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CaixaDeTexto 137"/>
          <p:cNvSpPr txBox="1"/>
          <p:nvPr/>
        </p:nvSpPr>
        <p:spPr>
          <a:xfrm>
            <a:off x="-2428719" y="6696111"/>
            <a:ext cx="80229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Taxa de 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Mort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. Infantil</a:t>
            </a:r>
          </a:p>
        </p:txBody>
      </p:sp>
      <p:sp>
        <p:nvSpPr>
          <p:cNvPr id="139" name="CaixaDeTexto 138"/>
          <p:cNvSpPr txBox="1"/>
          <p:nvPr/>
        </p:nvSpPr>
        <p:spPr>
          <a:xfrm>
            <a:off x="-2427862" y="6962756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CaixaDeTexto 139"/>
          <p:cNvSpPr txBox="1"/>
          <p:nvPr/>
        </p:nvSpPr>
        <p:spPr>
          <a:xfrm>
            <a:off x="-2438979" y="7080945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Por município</a:t>
            </a:r>
          </a:p>
        </p:txBody>
      </p:sp>
      <p:sp>
        <p:nvSpPr>
          <p:cNvPr id="141" name="CaixaDeTexto 140"/>
          <p:cNvSpPr txBox="1"/>
          <p:nvPr/>
        </p:nvSpPr>
        <p:spPr>
          <a:xfrm>
            <a:off x="-2529302" y="7238751"/>
            <a:ext cx="1118770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IBGE, 2010, disponibilizado pelo Atlas de Desenvolvimento Urbano (PNUD, 2014)</a:t>
            </a:r>
          </a:p>
        </p:txBody>
      </p:sp>
      <p:cxnSp>
        <p:nvCxnSpPr>
          <p:cNvPr id="142" name="Conector de seta reta 141"/>
          <p:cNvCxnSpPr/>
          <p:nvPr/>
        </p:nvCxnSpPr>
        <p:spPr>
          <a:xfrm flipV="1">
            <a:off x="-1526921" y="6973424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Retângulo 142"/>
          <p:cNvSpPr/>
          <p:nvPr/>
        </p:nvSpPr>
        <p:spPr>
          <a:xfrm>
            <a:off x="-1078417" y="6757495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CaixaDeTexto 143"/>
          <p:cNvSpPr txBox="1"/>
          <p:nvPr/>
        </p:nvSpPr>
        <p:spPr>
          <a:xfrm>
            <a:off x="-1139927" y="6864857"/>
            <a:ext cx="910177" cy="26159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CaixaDeTexto 144"/>
          <p:cNvSpPr txBox="1"/>
          <p:nvPr/>
        </p:nvSpPr>
        <p:spPr>
          <a:xfrm>
            <a:off x="-1137860" y="7083628"/>
            <a:ext cx="904800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>
            <a:defPPr>
              <a:defRPr lang="pt-BR"/>
            </a:defPPr>
            <a:lvl1pPr>
              <a:defRPr sz="7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 err="1"/>
              <a:t>Feature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Raster</a:t>
            </a:r>
            <a:endParaRPr lang="pt-BR" dirty="0"/>
          </a:p>
        </p:txBody>
      </p:sp>
      <p:cxnSp>
        <p:nvCxnSpPr>
          <p:cNvPr id="146" name="Conector de seta reta 145"/>
          <p:cNvCxnSpPr/>
          <p:nvPr/>
        </p:nvCxnSpPr>
        <p:spPr>
          <a:xfrm flipV="1">
            <a:off x="-221666" y="7011959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Retângulo 146"/>
          <p:cNvSpPr/>
          <p:nvPr/>
        </p:nvSpPr>
        <p:spPr>
          <a:xfrm>
            <a:off x="214578" y="6774357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CaixaDeTexto 147"/>
          <p:cNvSpPr txBox="1"/>
          <p:nvPr/>
        </p:nvSpPr>
        <p:spPr>
          <a:xfrm>
            <a:off x="207362" y="6734493"/>
            <a:ext cx="80229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Taxa de 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Mort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. Infantil</a:t>
            </a:r>
          </a:p>
        </p:txBody>
      </p:sp>
      <p:sp>
        <p:nvSpPr>
          <p:cNvPr id="149" name="CaixaDeTexto 148"/>
          <p:cNvSpPr txBox="1"/>
          <p:nvPr/>
        </p:nvSpPr>
        <p:spPr>
          <a:xfrm>
            <a:off x="163598" y="7001138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CaixaDeTexto 149"/>
          <p:cNvSpPr txBox="1"/>
          <p:nvPr/>
        </p:nvSpPr>
        <p:spPr>
          <a:xfrm>
            <a:off x="152481" y="7119325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xel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= 250m</a:t>
            </a:r>
          </a:p>
        </p:txBody>
      </p:sp>
      <p:cxnSp>
        <p:nvCxnSpPr>
          <p:cNvPr id="151" name="Conector de seta reta 150"/>
          <p:cNvCxnSpPr/>
          <p:nvPr/>
        </p:nvCxnSpPr>
        <p:spPr>
          <a:xfrm flipV="1">
            <a:off x="1072384" y="700394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2" name="Retângulo 151"/>
          <p:cNvSpPr/>
          <p:nvPr/>
        </p:nvSpPr>
        <p:spPr>
          <a:xfrm>
            <a:off x="1520888" y="6788012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CaixaDeTexto 152"/>
          <p:cNvSpPr txBox="1"/>
          <p:nvPr/>
        </p:nvSpPr>
        <p:spPr>
          <a:xfrm>
            <a:off x="1459378" y="6773823"/>
            <a:ext cx="910177" cy="430873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Calculator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4" name="Conector de seta reta 153"/>
          <p:cNvCxnSpPr/>
          <p:nvPr/>
        </p:nvCxnSpPr>
        <p:spPr>
          <a:xfrm flipV="1">
            <a:off x="2377639" y="704247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5" name="Retângulo 154"/>
          <p:cNvSpPr/>
          <p:nvPr/>
        </p:nvSpPr>
        <p:spPr>
          <a:xfrm>
            <a:off x="2809469" y="6774357"/>
            <a:ext cx="975919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CaixaDeTexto 155"/>
          <p:cNvSpPr txBox="1"/>
          <p:nvPr/>
        </p:nvSpPr>
        <p:spPr>
          <a:xfrm>
            <a:off x="2730611" y="6734493"/>
            <a:ext cx="1164886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Taxa 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Mort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. Infantil</a:t>
            </a:r>
          </a:p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Ponderada</a:t>
            </a:r>
          </a:p>
        </p:txBody>
      </p:sp>
      <p:sp>
        <p:nvSpPr>
          <p:cNvPr id="157" name="CaixaDeTexto 156"/>
          <p:cNvSpPr txBox="1"/>
          <p:nvPr/>
        </p:nvSpPr>
        <p:spPr>
          <a:xfrm>
            <a:off x="2798278" y="7029841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CaixaDeTexto 157"/>
          <p:cNvSpPr txBox="1"/>
          <p:nvPr/>
        </p:nvSpPr>
        <p:spPr>
          <a:xfrm>
            <a:off x="2785473" y="7119325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xel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= 250m</a:t>
            </a:r>
          </a:p>
        </p:txBody>
      </p:sp>
      <p:sp>
        <p:nvSpPr>
          <p:cNvPr id="159" name="Retângulo 158"/>
          <p:cNvSpPr/>
          <p:nvPr/>
        </p:nvSpPr>
        <p:spPr>
          <a:xfrm>
            <a:off x="1508075" y="7309251"/>
            <a:ext cx="787363" cy="184652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Ponderação (0-1)</a:t>
            </a:r>
          </a:p>
        </p:txBody>
      </p:sp>
      <p:sp>
        <p:nvSpPr>
          <p:cNvPr id="160" name="Retângulo 159"/>
          <p:cNvSpPr/>
          <p:nvPr/>
        </p:nvSpPr>
        <p:spPr>
          <a:xfrm>
            <a:off x="-2359050" y="7919240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CaixaDeTexto 160"/>
          <p:cNvSpPr txBox="1"/>
          <p:nvPr/>
        </p:nvSpPr>
        <p:spPr>
          <a:xfrm>
            <a:off x="-2410887" y="7879376"/>
            <a:ext cx="80229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Densidade Demográfica</a:t>
            </a:r>
          </a:p>
        </p:txBody>
      </p:sp>
      <p:sp>
        <p:nvSpPr>
          <p:cNvPr id="162" name="CaixaDeTexto 161"/>
          <p:cNvSpPr txBox="1"/>
          <p:nvPr/>
        </p:nvSpPr>
        <p:spPr>
          <a:xfrm>
            <a:off x="-2410030" y="8146021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CaixaDeTexto 162"/>
          <p:cNvSpPr txBox="1"/>
          <p:nvPr/>
        </p:nvSpPr>
        <p:spPr>
          <a:xfrm>
            <a:off x="-2421147" y="8264210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Por município</a:t>
            </a:r>
          </a:p>
        </p:txBody>
      </p:sp>
      <p:cxnSp>
        <p:nvCxnSpPr>
          <p:cNvPr id="164" name="Conector de seta reta 163"/>
          <p:cNvCxnSpPr/>
          <p:nvPr/>
        </p:nvCxnSpPr>
        <p:spPr>
          <a:xfrm flipV="1">
            <a:off x="-1509089" y="8156689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5" name="Retângulo 164"/>
          <p:cNvSpPr/>
          <p:nvPr/>
        </p:nvSpPr>
        <p:spPr>
          <a:xfrm>
            <a:off x="-1060585" y="7940760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CaixaDeTexto 165"/>
          <p:cNvSpPr txBox="1"/>
          <p:nvPr/>
        </p:nvSpPr>
        <p:spPr>
          <a:xfrm>
            <a:off x="-1122095" y="8048122"/>
            <a:ext cx="910177" cy="26159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CaixaDeTexto 166"/>
          <p:cNvSpPr txBox="1"/>
          <p:nvPr/>
        </p:nvSpPr>
        <p:spPr>
          <a:xfrm>
            <a:off x="-1120028" y="8266893"/>
            <a:ext cx="904800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>
            <a:defPPr>
              <a:defRPr lang="pt-BR"/>
            </a:defPPr>
            <a:lvl1pPr>
              <a:defRPr sz="7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 err="1"/>
              <a:t>Feature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Raster</a:t>
            </a:r>
            <a:endParaRPr lang="pt-BR" dirty="0"/>
          </a:p>
        </p:txBody>
      </p:sp>
      <p:cxnSp>
        <p:nvCxnSpPr>
          <p:cNvPr id="168" name="Conector de seta reta 167"/>
          <p:cNvCxnSpPr/>
          <p:nvPr/>
        </p:nvCxnSpPr>
        <p:spPr>
          <a:xfrm flipV="1">
            <a:off x="-203834" y="8195224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9" name="Retângulo 168"/>
          <p:cNvSpPr/>
          <p:nvPr/>
        </p:nvSpPr>
        <p:spPr>
          <a:xfrm>
            <a:off x="232410" y="7957622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CaixaDeTexto 169"/>
          <p:cNvSpPr txBox="1"/>
          <p:nvPr/>
        </p:nvSpPr>
        <p:spPr>
          <a:xfrm>
            <a:off x="225194" y="7917758"/>
            <a:ext cx="80229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Densidade Demográfica</a:t>
            </a:r>
          </a:p>
        </p:txBody>
      </p:sp>
      <p:sp>
        <p:nvSpPr>
          <p:cNvPr id="171" name="CaixaDeTexto 170"/>
          <p:cNvSpPr txBox="1"/>
          <p:nvPr/>
        </p:nvSpPr>
        <p:spPr>
          <a:xfrm>
            <a:off x="181430" y="8184403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CaixaDeTexto 171"/>
          <p:cNvSpPr txBox="1"/>
          <p:nvPr/>
        </p:nvSpPr>
        <p:spPr>
          <a:xfrm>
            <a:off x="170313" y="8302590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xel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= 250m</a:t>
            </a:r>
          </a:p>
        </p:txBody>
      </p:sp>
      <p:cxnSp>
        <p:nvCxnSpPr>
          <p:cNvPr id="173" name="Conector de seta reta 172"/>
          <p:cNvCxnSpPr/>
          <p:nvPr/>
        </p:nvCxnSpPr>
        <p:spPr>
          <a:xfrm flipV="1">
            <a:off x="1090216" y="818720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" name="Retângulo 173"/>
          <p:cNvSpPr/>
          <p:nvPr/>
        </p:nvSpPr>
        <p:spPr>
          <a:xfrm>
            <a:off x="1538720" y="7971277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CaixaDeTexto 174"/>
          <p:cNvSpPr txBox="1"/>
          <p:nvPr/>
        </p:nvSpPr>
        <p:spPr>
          <a:xfrm>
            <a:off x="1477210" y="8013730"/>
            <a:ext cx="910177" cy="26159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Reclassify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6" name="Conector de seta reta 175"/>
          <p:cNvCxnSpPr/>
          <p:nvPr/>
        </p:nvCxnSpPr>
        <p:spPr>
          <a:xfrm flipV="1">
            <a:off x="2395471" y="822574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7" name="Retângulo 176"/>
          <p:cNvSpPr/>
          <p:nvPr/>
        </p:nvSpPr>
        <p:spPr>
          <a:xfrm>
            <a:off x="2827301" y="7957622"/>
            <a:ext cx="975919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CaixaDeTexto 177"/>
          <p:cNvSpPr txBox="1"/>
          <p:nvPr/>
        </p:nvSpPr>
        <p:spPr>
          <a:xfrm>
            <a:off x="2748443" y="7917758"/>
            <a:ext cx="1164886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Dens. Demográfica</a:t>
            </a:r>
          </a:p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Ponderada</a:t>
            </a:r>
          </a:p>
        </p:txBody>
      </p:sp>
      <p:sp>
        <p:nvSpPr>
          <p:cNvPr id="179" name="CaixaDeTexto 178"/>
          <p:cNvSpPr txBox="1"/>
          <p:nvPr/>
        </p:nvSpPr>
        <p:spPr>
          <a:xfrm>
            <a:off x="2816110" y="8213106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CaixaDeTexto 179"/>
          <p:cNvSpPr txBox="1"/>
          <p:nvPr/>
        </p:nvSpPr>
        <p:spPr>
          <a:xfrm>
            <a:off x="2803305" y="8302590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xel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= 250m</a:t>
            </a:r>
          </a:p>
        </p:txBody>
      </p:sp>
      <p:sp>
        <p:nvSpPr>
          <p:cNvPr id="181" name="Retângulo 180"/>
          <p:cNvSpPr/>
          <p:nvPr/>
        </p:nvSpPr>
        <p:spPr>
          <a:xfrm>
            <a:off x="-6311861" y="7915458"/>
            <a:ext cx="79208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CaixaDeTexto 181"/>
          <p:cNvSpPr txBox="1"/>
          <p:nvPr/>
        </p:nvSpPr>
        <p:spPr>
          <a:xfrm>
            <a:off x="-6349979" y="7946969"/>
            <a:ext cx="904800" cy="40011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New Field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Retângulo 182"/>
          <p:cNvSpPr/>
          <p:nvPr/>
        </p:nvSpPr>
        <p:spPr>
          <a:xfrm>
            <a:off x="-6490740" y="8477458"/>
            <a:ext cx="1193863" cy="2626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cxnSp>
        <p:nvCxnSpPr>
          <p:cNvPr id="184" name="Conector de seta reta 183"/>
          <p:cNvCxnSpPr/>
          <p:nvPr/>
        </p:nvCxnSpPr>
        <p:spPr>
          <a:xfrm flipV="1">
            <a:off x="-5406536" y="817363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6" name="CaixaDeTexto 185"/>
          <p:cNvSpPr txBox="1"/>
          <p:nvPr/>
        </p:nvSpPr>
        <p:spPr>
          <a:xfrm>
            <a:off x="-6539277" y="8462476"/>
            <a:ext cx="1485712" cy="30773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Field: </a:t>
            </a:r>
            <a:r>
              <a:rPr lang="pt-BR" sz="700" i="1" dirty="0" err="1">
                <a:latin typeface="Arial" panose="020B0604020202020204" pitchFamily="34" charset="0"/>
                <a:cs typeface="Arial" panose="020B0604020202020204" pitchFamily="34" charset="0"/>
              </a:rPr>
              <a:t>Densid</a:t>
            </a:r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. Demográfica</a:t>
            </a:r>
          </a:p>
          <a:p>
            <a:r>
              <a:rPr lang="pt-BR" sz="700" i="1" dirty="0" err="1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: Double</a:t>
            </a:r>
          </a:p>
        </p:txBody>
      </p:sp>
      <p:sp>
        <p:nvSpPr>
          <p:cNvPr id="187" name="Retângulo 186"/>
          <p:cNvSpPr/>
          <p:nvPr/>
        </p:nvSpPr>
        <p:spPr>
          <a:xfrm>
            <a:off x="-7607105" y="7920512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CaixaDeTexto 187"/>
          <p:cNvSpPr txBox="1"/>
          <p:nvPr/>
        </p:nvSpPr>
        <p:spPr>
          <a:xfrm>
            <a:off x="-7658942" y="7880648"/>
            <a:ext cx="80229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Municípios Brasil</a:t>
            </a:r>
          </a:p>
        </p:txBody>
      </p:sp>
      <p:sp>
        <p:nvSpPr>
          <p:cNvPr id="190" name="CaixaDeTexto 189"/>
          <p:cNvSpPr txBox="1"/>
          <p:nvPr/>
        </p:nvSpPr>
        <p:spPr>
          <a:xfrm>
            <a:off x="-7658085" y="8147293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CaixaDeTexto 190"/>
          <p:cNvSpPr txBox="1"/>
          <p:nvPr/>
        </p:nvSpPr>
        <p:spPr>
          <a:xfrm>
            <a:off x="-7669202" y="8265482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Por município</a:t>
            </a:r>
          </a:p>
        </p:txBody>
      </p:sp>
      <p:cxnSp>
        <p:nvCxnSpPr>
          <p:cNvPr id="192" name="Conector de seta reta 191"/>
          <p:cNvCxnSpPr/>
          <p:nvPr/>
        </p:nvCxnSpPr>
        <p:spPr>
          <a:xfrm flipV="1">
            <a:off x="-6752543" y="8185562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3" name="CaixaDeTexto 192"/>
          <p:cNvSpPr txBox="1"/>
          <p:nvPr/>
        </p:nvSpPr>
        <p:spPr>
          <a:xfrm>
            <a:off x="-7697791" y="8445147"/>
            <a:ext cx="1118770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IBGE, 2010, disponibilizado pelo Atlas de Desenvolvimento Urbano (PNUD, 2014)</a:t>
            </a:r>
          </a:p>
        </p:txBody>
      </p:sp>
      <p:cxnSp>
        <p:nvCxnSpPr>
          <p:cNvPr id="196" name="Conector reto 195"/>
          <p:cNvCxnSpPr/>
          <p:nvPr/>
        </p:nvCxnSpPr>
        <p:spPr>
          <a:xfrm>
            <a:off x="-3208320" y="8436667"/>
            <a:ext cx="0" cy="1796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0" name="Retângulo 199"/>
          <p:cNvSpPr/>
          <p:nvPr/>
        </p:nvSpPr>
        <p:spPr>
          <a:xfrm>
            <a:off x="-3627225" y="7932609"/>
            <a:ext cx="79208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CaixaDeTexto 201"/>
          <p:cNvSpPr txBox="1"/>
          <p:nvPr/>
        </p:nvSpPr>
        <p:spPr>
          <a:xfrm>
            <a:off x="-3665343" y="7964120"/>
            <a:ext cx="904800" cy="40011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Calculate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Field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Retângulo 202"/>
          <p:cNvSpPr/>
          <p:nvPr/>
        </p:nvSpPr>
        <p:spPr>
          <a:xfrm>
            <a:off x="-3618010" y="8635366"/>
            <a:ext cx="1232637" cy="1732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r>
              <a:rPr lang="pt-BR" sz="500" dirty="0">
                <a:solidFill>
                  <a:schemeClr val="tx1"/>
                </a:solidFill>
              </a:rPr>
              <a:t>=</a:t>
            </a:r>
            <a:r>
              <a:rPr lang="pt-BR" sz="800" dirty="0">
                <a:solidFill>
                  <a:schemeClr val="tx1"/>
                </a:solidFill>
              </a:rPr>
              <a:t> População Total / Área</a:t>
            </a:r>
            <a:endParaRPr lang="pt-BR" sz="500" dirty="0">
              <a:solidFill>
                <a:schemeClr val="tx1"/>
              </a:solidFill>
            </a:endParaRPr>
          </a:p>
        </p:txBody>
      </p:sp>
      <p:sp>
        <p:nvSpPr>
          <p:cNvPr id="204" name="Retângulo 203"/>
          <p:cNvSpPr/>
          <p:nvPr/>
        </p:nvSpPr>
        <p:spPr>
          <a:xfrm>
            <a:off x="-4940325" y="8608804"/>
            <a:ext cx="1130966" cy="369318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um campo para Densidade Demográfica (em branco)</a:t>
            </a:r>
          </a:p>
        </p:txBody>
      </p:sp>
      <p:sp>
        <p:nvSpPr>
          <p:cNvPr id="206" name="Retângulo 205"/>
          <p:cNvSpPr/>
          <p:nvPr/>
        </p:nvSpPr>
        <p:spPr>
          <a:xfrm>
            <a:off x="-4943052" y="7942970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CaixaDeTexto 206"/>
          <p:cNvSpPr txBox="1"/>
          <p:nvPr/>
        </p:nvSpPr>
        <p:spPr>
          <a:xfrm>
            <a:off x="-4994889" y="7903106"/>
            <a:ext cx="80229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Municípios Brasil</a:t>
            </a:r>
          </a:p>
        </p:txBody>
      </p:sp>
      <p:sp>
        <p:nvSpPr>
          <p:cNvPr id="208" name="CaixaDeTexto 207"/>
          <p:cNvSpPr txBox="1"/>
          <p:nvPr/>
        </p:nvSpPr>
        <p:spPr>
          <a:xfrm>
            <a:off x="-4994032" y="8169751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CaixaDeTexto 212"/>
          <p:cNvSpPr txBox="1"/>
          <p:nvPr/>
        </p:nvSpPr>
        <p:spPr>
          <a:xfrm>
            <a:off x="-5005149" y="8287940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Por município</a:t>
            </a:r>
          </a:p>
        </p:txBody>
      </p:sp>
      <p:cxnSp>
        <p:nvCxnSpPr>
          <p:cNvPr id="219" name="Conector de seta reta 218"/>
          <p:cNvCxnSpPr/>
          <p:nvPr/>
        </p:nvCxnSpPr>
        <p:spPr>
          <a:xfrm flipV="1">
            <a:off x="-4080401" y="819764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1" name="Conector de seta reta 220"/>
          <p:cNvCxnSpPr/>
          <p:nvPr/>
        </p:nvCxnSpPr>
        <p:spPr>
          <a:xfrm flipV="1">
            <a:off x="-2801247" y="8203318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7" name="Retângulo 226"/>
          <p:cNvSpPr/>
          <p:nvPr/>
        </p:nvSpPr>
        <p:spPr>
          <a:xfrm>
            <a:off x="272945" y="1002723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CaixaDeTexto 227"/>
          <p:cNvSpPr txBox="1"/>
          <p:nvPr/>
        </p:nvSpPr>
        <p:spPr>
          <a:xfrm>
            <a:off x="164204" y="9987369"/>
            <a:ext cx="1009017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Oferta e Demanda Água</a:t>
            </a:r>
          </a:p>
        </p:txBody>
      </p:sp>
      <p:sp>
        <p:nvSpPr>
          <p:cNvPr id="229" name="CaixaDeTexto 228"/>
          <p:cNvSpPr txBox="1"/>
          <p:nvPr/>
        </p:nvSpPr>
        <p:spPr>
          <a:xfrm>
            <a:off x="221965" y="10254014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CaixaDeTexto 229"/>
          <p:cNvSpPr txBox="1"/>
          <p:nvPr/>
        </p:nvSpPr>
        <p:spPr>
          <a:xfrm>
            <a:off x="210848" y="10372203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Por município</a:t>
            </a:r>
          </a:p>
        </p:txBody>
      </p:sp>
      <p:cxnSp>
        <p:nvCxnSpPr>
          <p:cNvPr id="231" name="Conector de seta reta 230"/>
          <p:cNvCxnSpPr/>
          <p:nvPr/>
        </p:nvCxnSpPr>
        <p:spPr>
          <a:xfrm flipV="1">
            <a:off x="1122906" y="10264682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2" name="Retângulo 231"/>
          <p:cNvSpPr/>
          <p:nvPr/>
        </p:nvSpPr>
        <p:spPr>
          <a:xfrm>
            <a:off x="1558642" y="10023451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CaixaDeTexto 232"/>
          <p:cNvSpPr txBox="1"/>
          <p:nvPr/>
        </p:nvSpPr>
        <p:spPr>
          <a:xfrm>
            <a:off x="1497132" y="10130813"/>
            <a:ext cx="910177" cy="26159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CaixaDeTexto 233"/>
          <p:cNvSpPr txBox="1"/>
          <p:nvPr/>
        </p:nvSpPr>
        <p:spPr>
          <a:xfrm>
            <a:off x="1499199" y="10349584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Feature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Retângulo 234"/>
          <p:cNvSpPr/>
          <p:nvPr/>
        </p:nvSpPr>
        <p:spPr>
          <a:xfrm>
            <a:off x="2949482" y="10040313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CaixaDeTexto 235"/>
          <p:cNvSpPr txBox="1"/>
          <p:nvPr/>
        </p:nvSpPr>
        <p:spPr>
          <a:xfrm>
            <a:off x="2898502" y="10267094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Raster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CaixaDeTexto 236"/>
          <p:cNvSpPr txBox="1"/>
          <p:nvPr/>
        </p:nvSpPr>
        <p:spPr>
          <a:xfrm>
            <a:off x="2887385" y="10385281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xel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= 250m</a:t>
            </a:r>
          </a:p>
        </p:txBody>
      </p:sp>
      <p:sp>
        <p:nvSpPr>
          <p:cNvPr id="238" name="Retângulo 237"/>
          <p:cNvSpPr/>
          <p:nvPr/>
        </p:nvSpPr>
        <p:spPr>
          <a:xfrm>
            <a:off x="-3679866" y="10023451"/>
            <a:ext cx="79208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CaixaDeTexto 238"/>
          <p:cNvSpPr txBox="1"/>
          <p:nvPr/>
        </p:nvSpPr>
        <p:spPr>
          <a:xfrm>
            <a:off x="-3717984" y="10054962"/>
            <a:ext cx="904800" cy="40011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New Field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Retângulo 239"/>
          <p:cNvSpPr/>
          <p:nvPr/>
        </p:nvSpPr>
        <p:spPr>
          <a:xfrm>
            <a:off x="-3858745" y="10585451"/>
            <a:ext cx="1193863" cy="2626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cxnSp>
        <p:nvCxnSpPr>
          <p:cNvPr id="241" name="Conector de seta reta 240"/>
          <p:cNvCxnSpPr/>
          <p:nvPr/>
        </p:nvCxnSpPr>
        <p:spPr>
          <a:xfrm flipV="1">
            <a:off x="-2774541" y="1028163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2" name="CaixaDeTexto 241"/>
          <p:cNvSpPr txBox="1"/>
          <p:nvPr/>
        </p:nvSpPr>
        <p:spPr>
          <a:xfrm>
            <a:off x="-3907282" y="10570469"/>
            <a:ext cx="1311521" cy="307762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Field: Oferta e Demanda</a:t>
            </a:r>
          </a:p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: Double</a:t>
            </a:r>
          </a:p>
        </p:txBody>
      </p:sp>
      <p:sp>
        <p:nvSpPr>
          <p:cNvPr id="250" name="Retângulo 249"/>
          <p:cNvSpPr/>
          <p:nvPr/>
        </p:nvSpPr>
        <p:spPr>
          <a:xfrm>
            <a:off x="-5177511" y="10028505"/>
            <a:ext cx="994489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CaixaDeTexto 251"/>
          <p:cNvSpPr txBox="1"/>
          <p:nvPr/>
        </p:nvSpPr>
        <p:spPr>
          <a:xfrm>
            <a:off x="-5321527" y="9988641"/>
            <a:ext cx="1259370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Atlas Abastecimento Urbano de Água</a:t>
            </a:r>
          </a:p>
        </p:txBody>
      </p:sp>
      <p:sp>
        <p:nvSpPr>
          <p:cNvPr id="257" name="CaixaDeTexto 256"/>
          <p:cNvSpPr txBox="1"/>
          <p:nvPr/>
        </p:nvSpPr>
        <p:spPr>
          <a:xfrm>
            <a:off x="-5230402" y="10268451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CaixaDeTexto 257"/>
          <p:cNvSpPr txBox="1"/>
          <p:nvPr/>
        </p:nvSpPr>
        <p:spPr>
          <a:xfrm>
            <a:off x="-5241519" y="10378751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Por município</a:t>
            </a:r>
          </a:p>
        </p:txBody>
      </p:sp>
      <p:cxnSp>
        <p:nvCxnSpPr>
          <p:cNvPr id="259" name="Conector de seta reta 258"/>
          <p:cNvCxnSpPr/>
          <p:nvPr/>
        </p:nvCxnSpPr>
        <p:spPr>
          <a:xfrm flipV="1">
            <a:off x="-4120548" y="10293555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0" name="CaixaDeTexto 259"/>
          <p:cNvSpPr txBox="1"/>
          <p:nvPr/>
        </p:nvSpPr>
        <p:spPr>
          <a:xfrm>
            <a:off x="-5260737" y="10517736"/>
            <a:ext cx="1118770" cy="184652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ANA (2015)</a:t>
            </a:r>
          </a:p>
        </p:txBody>
      </p:sp>
      <p:cxnSp>
        <p:nvCxnSpPr>
          <p:cNvPr id="261" name="Conector reto 260"/>
          <p:cNvCxnSpPr/>
          <p:nvPr/>
        </p:nvCxnSpPr>
        <p:spPr>
          <a:xfrm>
            <a:off x="-576325" y="10544660"/>
            <a:ext cx="0" cy="5250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2" name="Retângulo 261"/>
          <p:cNvSpPr/>
          <p:nvPr/>
        </p:nvSpPr>
        <p:spPr>
          <a:xfrm>
            <a:off x="-995230" y="10040602"/>
            <a:ext cx="79208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CaixaDeTexto 262"/>
          <p:cNvSpPr txBox="1"/>
          <p:nvPr/>
        </p:nvSpPr>
        <p:spPr>
          <a:xfrm>
            <a:off x="-1041751" y="10103396"/>
            <a:ext cx="904800" cy="24620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Edit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Field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Retângulo 265"/>
          <p:cNvSpPr/>
          <p:nvPr/>
        </p:nvSpPr>
        <p:spPr>
          <a:xfrm>
            <a:off x="-2348037" y="10654422"/>
            <a:ext cx="1130966" cy="276985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um campo Oferta e Demanda</a:t>
            </a:r>
          </a:p>
        </p:txBody>
      </p:sp>
      <p:cxnSp>
        <p:nvCxnSpPr>
          <p:cNvPr id="269" name="Conector de seta reta 268"/>
          <p:cNvCxnSpPr/>
          <p:nvPr/>
        </p:nvCxnSpPr>
        <p:spPr>
          <a:xfrm flipV="1">
            <a:off x="-1448406" y="10305639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0" name="Conector de seta reta 269"/>
          <p:cNvCxnSpPr/>
          <p:nvPr/>
        </p:nvCxnSpPr>
        <p:spPr>
          <a:xfrm flipV="1">
            <a:off x="-169252" y="10311311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71" name="Imagem 27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3516" y="11069683"/>
            <a:ext cx="1936645" cy="662027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Retângulo 271"/>
          <p:cNvSpPr/>
          <p:nvPr/>
        </p:nvSpPr>
        <p:spPr>
          <a:xfrm>
            <a:off x="-2297191" y="10029427"/>
            <a:ext cx="994489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CaixaDeTexto 272"/>
          <p:cNvSpPr txBox="1"/>
          <p:nvPr/>
        </p:nvSpPr>
        <p:spPr>
          <a:xfrm>
            <a:off x="-2441207" y="9989563"/>
            <a:ext cx="1259370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Atlas Abastecimento Urbano de Água</a:t>
            </a:r>
          </a:p>
        </p:txBody>
      </p:sp>
      <p:sp>
        <p:nvSpPr>
          <p:cNvPr id="297" name="CaixaDeTexto 296"/>
          <p:cNvSpPr txBox="1"/>
          <p:nvPr/>
        </p:nvSpPr>
        <p:spPr>
          <a:xfrm>
            <a:off x="-2350082" y="10269373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CaixaDeTexto 297"/>
          <p:cNvSpPr txBox="1"/>
          <p:nvPr/>
        </p:nvSpPr>
        <p:spPr>
          <a:xfrm>
            <a:off x="-2361199" y="10379673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Por município</a:t>
            </a:r>
          </a:p>
        </p:txBody>
      </p:sp>
      <p:sp>
        <p:nvSpPr>
          <p:cNvPr id="299" name="CaixaDeTexto 298"/>
          <p:cNvSpPr txBox="1"/>
          <p:nvPr/>
        </p:nvSpPr>
        <p:spPr>
          <a:xfrm>
            <a:off x="-2380417" y="10527052"/>
            <a:ext cx="1118770" cy="16786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Fonte: ANA (2015)</a:t>
            </a:r>
          </a:p>
        </p:txBody>
      </p:sp>
      <p:pic>
        <p:nvPicPr>
          <p:cNvPr id="300" name="Imagem 29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820" y="8611355"/>
            <a:ext cx="1687470" cy="1119967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CaixaDeTexto 300"/>
          <p:cNvSpPr txBox="1"/>
          <p:nvPr/>
        </p:nvSpPr>
        <p:spPr>
          <a:xfrm>
            <a:off x="2871879" y="9997266"/>
            <a:ext cx="966468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>
            <a:defPPr>
              <a:defRPr lang="pt-BR"/>
            </a:defPPr>
            <a:lvl1pPr algn="ctr"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/>
              <a:t>Oferta e Demanda Água</a:t>
            </a:r>
          </a:p>
        </p:txBody>
      </p:sp>
      <p:sp>
        <p:nvSpPr>
          <p:cNvPr id="302" name="CaixaDeTexto 301"/>
          <p:cNvSpPr txBox="1"/>
          <p:nvPr/>
        </p:nvSpPr>
        <p:spPr>
          <a:xfrm>
            <a:off x="-612605" y="10647560"/>
            <a:ext cx="1366038" cy="46165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just"/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Foi criada uma matriz de ponderação baseada nos campos “Situação do Manancial” e “Tipo”, conforme a tabela abaixo</a:t>
            </a:r>
          </a:p>
        </p:txBody>
      </p:sp>
      <p:cxnSp>
        <p:nvCxnSpPr>
          <p:cNvPr id="303" name="Conector de seta reta 302"/>
          <p:cNvCxnSpPr/>
          <p:nvPr/>
        </p:nvCxnSpPr>
        <p:spPr>
          <a:xfrm flipV="1">
            <a:off x="2462406" y="10275780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4" name="Conector reto 303"/>
          <p:cNvCxnSpPr/>
          <p:nvPr/>
        </p:nvCxnSpPr>
        <p:spPr>
          <a:xfrm>
            <a:off x="3772900" y="4393519"/>
            <a:ext cx="5546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5" name="Conector reto 304"/>
          <p:cNvCxnSpPr/>
          <p:nvPr/>
        </p:nvCxnSpPr>
        <p:spPr>
          <a:xfrm>
            <a:off x="4327545" y="4393519"/>
            <a:ext cx="0" cy="59917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6" name="Conector reto 305"/>
          <p:cNvCxnSpPr/>
          <p:nvPr/>
        </p:nvCxnSpPr>
        <p:spPr>
          <a:xfrm>
            <a:off x="3869160" y="10384903"/>
            <a:ext cx="45838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7" name="Conector reto 306"/>
          <p:cNvCxnSpPr/>
          <p:nvPr/>
        </p:nvCxnSpPr>
        <p:spPr>
          <a:xfrm>
            <a:off x="3866922" y="8256276"/>
            <a:ext cx="45838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8" name="Conector reto 307"/>
          <p:cNvCxnSpPr/>
          <p:nvPr/>
        </p:nvCxnSpPr>
        <p:spPr>
          <a:xfrm>
            <a:off x="3869160" y="7051190"/>
            <a:ext cx="45838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9" name="Conector reto 308"/>
          <p:cNvCxnSpPr/>
          <p:nvPr/>
        </p:nvCxnSpPr>
        <p:spPr>
          <a:xfrm>
            <a:off x="3869160" y="5899062"/>
            <a:ext cx="45838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0" name="Retângulo 309"/>
          <p:cNvSpPr/>
          <p:nvPr/>
        </p:nvSpPr>
        <p:spPr>
          <a:xfrm>
            <a:off x="4783003" y="7425419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2" name="Conector de seta reta 311"/>
          <p:cNvCxnSpPr/>
          <p:nvPr/>
        </p:nvCxnSpPr>
        <p:spPr>
          <a:xfrm flipV="1">
            <a:off x="4325307" y="7660528"/>
            <a:ext cx="457597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3" name="Picture 3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056" y="8232096"/>
            <a:ext cx="2754365" cy="576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" name="Retângulo 313"/>
          <p:cNvSpPr/>
          <p:nvPr/>
        </p:nvSpPr>
        <p:spPr>
          <a:xfrm>
            <a:off x="6349342" y="7397046"/>
            <a:ext cx="792088" cy="64883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CaixaDeTexto 314"/>
          <p:cNvSpPr txBox="1"/>
          <p:nvPr/>
        </p:nvSpPr>
        <p:spPr>
          <a:xfrm>
            <a:off x="6259507" y="7375010"/>
            <a:ext cx="936104" cy="338540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Sub-índice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 de Sensibilidade</a:t>
            </a:r>
          </a:p>
        </p:txBody>
      </p:sp>
      <p:sp>
        <p:nvSpPr>
          <p:cNvPr id="316" name="CaixaDeTexto 315"/>
          <p:cNvSpPr txBox="1"/>
          <p:nvPr/>
        </p:nvSpPr>
        <p:spPr>
          <a:xfrm>
            <a:off x="6270624" y="7750597"/>
            <a:ext cx="792088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geotiff</a:t>
            </a:r>
          </a:p>
        </p:txBody>
      </p:sp>
      <p:sp>
        <p:nvSpPr>
          <p:cNvPr id="317" name="CaixaDeTexto 316"/>
          <p:cNvSpPr txBox="1"/>
          <p:nvPr/>
        </p:nvSpPr>
        <p:spPr>
          <a:xfrm>
            <a:off x="6271761" y="7874119"/>
            <a:ext cx="904800" cy="20004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250m x 250m</a:t>
            </a:r>
          </a:p>
        </p:txBody>
      </p:sp>
      <p:cxnSp>
        <p:nvCxnSpPr>
          <p:cNvPr id="318" name="Conector de seta reta 317"/>
          <p:cNvCxnSpPr/>
          <p:nvPr/>
        </p:nvCxnSpPr>
        <p:spPr>
          <a:xfrm flipV="1">
            <a:off x="5713581" y="7669140"/>
            <a:ext cx="457597" cy="18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9" name="CaixaDeTexto 318"/>
          <p:cNvSpPr txBox="1"/>
          <p:nvPr/>
        </p:nvSpPr>
        <p:spPr>
          <a:xfrm>
            <a:off x="2656503" y="-453073"/>
            <a:ext cx="904800" cy="24620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Algebra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CaixaDeTexto 319"/>
          <p:cNvSpPr txBox="1"/>
          <p:nvPr/>
        </p:nvSpPr>
        <p:spPr>
          <a:xfrm>
            <a:off x="2671743" y="-233648"/>
            <a:ext cx="904800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>
            <a:defPPr>
              <a:defRPr lang="pt-BR"/>
            </a:defPPr>
            <a:lvl1pPr>
              <a:defRPr sz="7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/>
              <a:t>Raster </a:t>
            </a:r>
            <a:r>
              <a:rPr lang="pt-BR" dirty="0" err="1"/>
              <a:t>Calculator</a:t>
            </a:r>
            <a:endParaRPr lang="pt-BR" dirty="0"/>
          </a:p>
        </p:txBody>
      </p:sp>
      <p:sp>
        <p:nvSpPr>
          <p:cNvPr id="321" name="CaixaDeTexto 320"/>
          <p:cNvSpPr txBox="1"/>
          <p:nvPr/>
        </p:nvSpPr>
        <p:spPr>
          <a:xfrm>
            <a:off x="4746624" y="7442359"/>
            <a:ext cx="904800" cy="24620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Algebra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CaixaDeTexto 321"/>
          <p:cNvSpPr txBox="1"/>
          <p:nvPr/>
        </p:nvSpPr>
        <p:spPr>
          <a:xfrm>
            <a:off x="4761864" y="7661784"/>
            <a:ext cx="904800" cy="2000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>
            <a:defPPr>
              <a:defRPr lang="pt-BR"/>
            </a:defPPr>
            <a:lvl1pPr>
              <a:defRPr sz="7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dirty="0"/>
              <a:t>Raster </a:t>
            </a:r>
            <a:r>
              <a:rPr lang="pt-BR" dirty="0" err="1"/>
              <a:t>Calculator</a:t>
            </a:r>
            <a:endParaRPr lang="pt-B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tângulo 14"/>
              <p:cNvSpPr/>
              <p:nvPr/>
            </p:nvSpPr>
            <p:spPr>
              <a:xfrm>
                <a:off x="15703142" y="4153219"/>
                <a:ext cx="2290307" cy="26161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wrap="none" lIns="91408" tIns="45703" rIns="91408" bIns="45703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BR" sz="1000" i="1">
                        <a:latin typeface="Cambria Math"/>
                      </a:rPr>
                      <m:t>=(</m:t>
                    </m:r>
                    <m:r>
                      <a:rPr lang="pt-BR" sz="1000" i="1">
                        <a:latin typeface="Cambria Math"/>
                      </a:rPr>
                      <m:t>𝐸𝑥𝑝𝑜𝑠𝑖</m:t>
                    </m:r>
                    <m:r>
                      <a:rPr lang="pt-BR" sz="1000" i="1">
                        <a:latin typeface="Cambria Math"/>
                      </a:rPr>
                      <m:t>çã</m:t>
                    </m:r>
                    <m:r>
                      <a:rPr lang="pt-BR" sz="1000" i="1">
                        <a:latin typeface="Cambria Math"/>
                      </a:rPr>
                      <m:t>𝑜</m:t>
                    </m:r>
                    <m:r>
                      <a:rPr lang="pt-BR" sz="1000" i="1">
                        <a:latin typeface="Cambria Math"/>
                      </a:rPr>
                      <m:t>+</m:t>
                    </m:r>
                    <m:r>
                      <a:rPr lang="pt-BR" sz="1000" i="1">
                        <a:latin typeface="Cambria Math"/>
                      </a:rPr>
                      <m:t>𝑆𝑒𝑛𝑠𝑖𝑏𝑖𝑙𝑖𝑑𝑎𝑑𝑒</m:t>
                    </m:r>
                    <m:r>
                      <a:rPr lang="pt-BR" sz="1000" i="1">
                        <a:latin typeface="Cambria Math"/>
                      </a:rPr>
                      <m:t>)/2</m:t>
                    </m:r>
                  </m:oMath>
                </a14:m>
                <a:r>
                  <a:rPr lang="pt-BR" sz="1000" dirty="0"/>
                  <a:t> </a:t>
                </a:r>
              </a:p>
            </p:txBody>
          </p:sp>
        </mc:Choice>
        <mc:Fallback>
          <p:sp>
            <p:nvSpPr>
              <p:cNvPr id="15" name="Retâ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03142" y="4153219"/>
                <a:ext cx="2290307" cy="2616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5" name="Picture 4" descr="http://www.rstudio.com/wp-content/uploads/2014/03/blue-25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17296" y="1257601"/>
            <a:ext cx="632120" cy="22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76650" y="1024188"/>
            <a:ext cx="2594052" cy="185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8" name="Cilindro 337"/>
          <p:cNvSpPr/>
          <p:nvPr/>
        </p:nvSpPr>
        <p:spPr>
          <a:xfrm>
            <a:off x="-6709217" y="-1093991"/>
            <a:ext cx="544232" cy="554786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  <a:ln w="12700" cap="flat">
            <a:solidFill>
              <a:schemeClr val="tx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782" tIns="50782" rIns="50782" bIns="50782" numCol="1" spcCol="38086" rtlCol="0" anchor="ctr">
            <a:spAutoFit/>
          </a:bodyPr>
          <a:lstStyle/>
          <a:p>
            <a:pPr algn="ctr" defTabSz="583991" latinLnBrk="1" hangingPunct="0"/>
            <a:endParaRPr lang="pt-BR" sz="3600">
              <a:solidFill>
                <a:srgbClr val="FFFFFF"/>
              </a:solidFill>
              <a:sym typeface="Helvetica Neue Light"/>
            </a:endParaRPr>
          </a:p>
        </p:txBody>
      </p:sp>
      <p:sp>
        <p:nvSpPr>
          <p:cNvPr id="339" name="CaixaDeTexto 338"/>
          <p:cNvSpPr txBox="1"/>
          <p:nvPr/>
        </p:nvSpPr>
        <p:spPr>
          <a:xfrm>
            <a:off x="-6709219" y="-911501"/>
            <a:ext cx="544231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782" tIns="50782" rIns="50782" bIns="50782" numCol="1" spcCol="38086" rtlCol="0" anchor="ctr">
            <a:spAutoFit/>
          </a:bodyPr>
          <a:lstStyle/>
          <a:p>
            <a:pPr algn="ctr" defTabSz="583991" latinLnBrk="1" hangingPunct="0"/>
            <a:r>
              <a:rPr lang="pt-BR" sz="1400" dirty="0" err="1">
                <a:solidFill>
                  <a:schemeClr val="bg1"/>
                </a:solidFill>
              </a:rPr>
              <a:t>Eta</a:t>
            </a:r>
            <a:endParaRPr lang="pt-BR" sz="1400" dirty="0">
              <a:solidFill>
                <a:schemeClr val="bg1"/>
              </a:solidFill>
              <a:sym typeface="Helvetica Neue Light"/>
            </a:endParaRPr>
          </a:p>
        </p:txBody>
      </p:sp>
      <p:cxnSp>
        <p:nvCxnSpPr>
          <p:cNvPr id="342" name="Conector de seta reta 341"/>
          <p:cNvCxnSpPr/>
          <p:nvPr/>
        </p:nvCxnSpPr>
        <p:spPr>
          <a:xfrm>
            <a:off x="-6439540" y="-581658"/>
            <a:ext cx="1220" cy="1787959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400000"/>
            <a:headEnd type="oval" w="sm" len="sm"/>
            <a:tailEnd type="oval" w="sm" len="sm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43" name="Conector de seta reta 342"/>
          <p:cNvCxnSpPr/>
          <p:nvPr/>
        </p:nvCxnSpPr>
        <p:spPr>
          <a:xfrm>
            <a:off x="-6209972" y="-816598"/>
            <a:ext cx="2843240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400000"/>
            <a:headEnd type="oval" w="sm" len="sm"/>
            <a:tailEnd type="oval" w="sm" len="sm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44" name="Conector de seta reta 343"/>
          <p:cNvCxnSpPr/>
          <p:nvPr/>
        </p:nvCxnSpPr>
        <p:spPr>
          <a:xfrm>
            <a:off x="-3363141" y="-2355528"/>
            <a:ext cx="1220" cy="1966755"/>
          </a:xfrm>
          <a:prstGeom prst="straightConnector1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6" name="Conector de seta reta 345"/>
          <p:cNvCxnSpPr/>
          <p:nvPr/>
        </p:nvCxnSpPr>
        <p:spPr>
          <a:xfrm flipV="1">
            <a:off x="-3348736" y="-388773"/>
            <a:ext cx="1131242" cy="4089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400000"/>
            <a:headEnd type="oval" w="sm" len="sm"/>
            <a:tailEnd type="oval" w="sm" len="sm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47" name="Conector de seta reta 346"/>
          <p:cNvCxnSpPr/>
          <p:nvPr/>
        </p:nvCxnSpPr>
        <p:spPr>
          <a:xfrm>
            <a:off x="-3363594" y="-2362808"/>
            <a:ext cx="112956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400000"/>
            <a:headEnd type="oval" w="sm" len="sm"/>
            <a:tailEnd type="oval" w="sm" len="sm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8" name="Seta para Baixo 138"/>
          <p:cNvSpPr/>
          <p:nvPr/>
        </p:nvSpPr>
        <p:spPr>
          <a:xfrm>
            <a:off x="8335792" y="-1941401"/>
            <a:ext cx="571139" cy="979834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3" rIns="91408" bIns="45703" rtlCol="0" anchor="ctr"/>
          <a:lstStyle/>
          <a:p>
            <a:pPr algn="ctr"/>
            <a:endParaRPr lang="pt-BR"/>
          </a:p>
        </p:txBody>
      </p:sp>
      <p:sp>
        <p:nvSpPr>
          <p:cNvPr id="349" name="CaixaDeTexto 348"/>
          <p:cNvSpPr txBox="1"/>
          <p:nvPr/>
        </p:nvSpPr>
        <p:spPr>
          <a:xfrm>
            <a:off x="7717797" y="-2706307"/>
            <a:ext cx="1807127" cy="461665"/>
          </a:xfrm>
          <a:prstGeom prst="rect">
            <a:avLst/>
          </a:prstGeom>
          <a:noFill/>
        </p:spPr>
        <p:txBody>
          <a:bodyPr wrap="square" lIns="91408" tIns="45703" rIns="91408" bIns="45703" rtlCol="0">
            <a:spAutoFit/>
          </a:bodyPr>
          <a:lstStyle/>
          <a:p>
            <a:pPr algn="ctr"/>
            <a:r>
              <a:rPr lang="pt-BR" sz="1300" dirty="0"/>
              <a:t>Início das etapas que se referem à esta consultoria</a:t>
            </a:r>
          </a:p>
        </p:txBody>
      </p:sp>
      <p:cxnSp>
        <p:nvCxnSpPr>
          <p:cNvPr id="286" name="Conector de seta reta 285"/>
          <p:cNvCxnSpPr/>
          <p:nvPr/>
        </p:nvCxnSpPr>
        <p:spPr>
          <a:xfrm flipV="1">
            <a:off x="-6443937" y="1206301"/>
            <a:ext cx="4234376" cy="9145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400000"/>
            <a:headEnd type="oval" w="sm" len="sm"/>
            <a:tailEnd type="oval" w="sm" len="sm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Retângulo 5"/>
          <p:cNvSpPr/>
          <p:nvPr/>
        </p:nvSpPr>
        <p:spPr>
          <a:xfrm>
            <a:off x="-6416505" y="-581658"/>
            <a:ext cx="3067769" cy="646331"/>
          </a:xfrm>
          <a:prstGeom prst="rect">
            <a:avLst/>
          </a:prstGeom>
        </p:spPr>
        <p:txBody>
          <a:bodyPr wrap="square" lIns="91408" tIns="45703" rIns="91408" bIns="45703">
            <a:spAutoFit/>
          </a:bodyPr>
          <a:lstStyle/>
          <a:p>
            <a:r>
              <a:rPr lang="pt-BR" sz="900" dirty="0"/>
              <a:t>Banco de dados de Temperatura a 2m e Precipitação Diária para todos os períodos de análise (1961-1990 e 2011-2040), em formato binário ou .</a:t>
            </a:r>
            <a:r>
              <a:rPr lang="pt-BR" sz="900" dirty="0" err="1"/>
              <a:t>grib</a:t>
            </a:r>
            <a:r>
              <a:rPr lang="pt-BR" sz="900" dirty="0"/>
              <a:t>, para posterior processamento </a:t>
            </a:r>
          </a:p>
          <a:p>
            <a:r>
              <a:rPr lang="pt-BR" sz="900" dirty="0"/>
              <a:t>Fornecidos pela equipe da Dra. </a:t>
            </a:r>
            <a:r>
              <a:rPr lang="pt-BR" sz="900" dirty="0" err="1"/>
              <a:t>Chou</a:t>
            </a:r>
            <a:r>
              <a:rPr lang="pt-BR" sz="900" dirty="0"/>
              <a:t> (CPTEC-INPE) </a:t>
            </a:r>
          </a:p>
        </p:txBody>
      </p:sp>
      <p:pic>
        <p:nvPicPr>
          <p:cNvPr id="33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18065" y="1519751"/>
            <a:ext cx="1559501" cy="136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1" name="CaixaDeTexto 310"/>
          <p:cNvSpPr txBox="1"/>
          <p:nvPr/>
        </p:nvSpPr>
        <p:spPr>
          <a:xfrm>
            <a:off x="-496992" y="-2760368"/>
            <a:ext cx="2797480" cy="215444"/>
          </a:xfrm>
          <a:prstGeom prst="rect">
            <a:avLst/>
          </a:prstGeom>
          <a:noFill/>
        </p:spPr>
        <p:txBody>
          <a:bodyPr wrap="square" lIns="91408" tIns="45703" rIns="91408" bIns="45703" rtlCol="0"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Cálculo dos incrementos (anomalias)  das variáveis</a:t>
            </a:r>
          </a:p>
        </p:txBody>
      </p:sp>
      <p:cxnSp>
        <p:nvCxnSpPr>
          <p:cNvPr id="323" name="Conector reto 322"/>
          <p:cNvCxnSpPr/>
          <p:nvPr/>
        </p:nvCxnSpPr>
        <p:spPr>
          <a:xfrm>
            <a:off x="9466793" y="-128588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2" name="Retângulo 331"/>
          <p:cNvSpPr/>
          <p:nvPr/>
        </p:nvSpPr>
        <p:spPr>
          <a:xfrm>
            <a:off x="8885249" y="-560638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CaixaDeTexto 335"/>
          <p:cNvSpPr txBox="1"/>
          <p:nvPr/>
        </p:nvSpPr>
        <p:spPr>
          <a:xfrm>
            <a:off x="8823737" y="-453274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Spatial Join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CaixaDeTexto 339"/>
          <p:cNvSpPr txBox="1"/>
          <p:nvPr/>
        </p:nvSpPr>
        <p:spPr>
          <a:xfrm>
            <a:off x="8850025" y="-242126"/>
            <a:ext cx="904799" cy="1846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600" i="1" dirty="0">
                <a:latin typeface="Arial" panose="020B0604020202020204" pitchFamily="34" charset="0"/>
                <a:cs typeface="Arial" panose="020B0604020202020204" pitchFamily="34" charset="0"/>
              </a:rPr>
              <a:t>(Spatial Analyst)</a:t>
            </a:r>
          </a:p>
        </p:txBody>
      </p:sp>
      <p:sp>
        <p:nvSpPr>
          <p:cNvPr id="341" name="Retângulo 340"/>
          <p:cNvSpPr/>
          <p:nvPr/>
        </p:nvSpPr>
        <p:spPr>
          <a:xfrm>
            <a:off x="8619768" y="488562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CaixaDeTexto 344"/>
          <p:cNvSpPr txBox="1"/>
          <p:nvPr/>
        </p:nvSpPr>
        <p:spPr>
          <a:xfrm>
            <a:off x="8545931" y="738203"/>
            <a:ext cx="792088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shapefile</a:t>
            </a:r>
            <a:endParaRPr lang="pt-BR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CaixaDeTexto 349"/>
          <p:cNvSpPr txBox="1"/>
          <p:nvPr/>
        </p:nvSpPr>
        <p:spPr>
          <a:xfrm>
            <a:off x="8565293" y="856393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1:100.000</a:t>
            </a:r>
          </a:p>
        </p:txBody>
      </p:sp>
      <p:sp>
        <p:nvSpPr>
          <p:cNvPr id="351" name="CaixaDeTexto 350"/>
          <p:cNvSpPr txBox="1"/>
          <p:nvPr/>
        </p:nvSpPr>
        <p:spPr>
          <a:xfrm>
            <a:off x="8570825" y="465290"/>
            <a:ext cx="968573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Áreas Urbanas do Brasil</a:t>
            </a:r>
          </a:p>
        </p:txBody>
      </p:sp>
      <p:sp>
        <p:nvSpPr>
          <p:cNvPr id="352" name="Retângulo 351"/>
          <p:cNvSpPr/>
          <p:nvPr/>
        </p:nvSpPr>
        <p:spPr>
          <a:xfrm>
            <a:off x="9228891" y="84588"/>
            <a:ext cx="817394" cy="2626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353" name="CaixaDeTexto 352"/>
          <p:cNvSpPr txBox="1"/>
          <p:nvPr/>
        </p:nvSpPr>
        <p:spPr>
          <a:xfrm>
            <a:off x="9182189" y="64427"/>
            <a:ext cx="1209480" cy="3231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Merge Rule: Mean</a:t>
            </a:r>
          </a:p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Range: 500m</a:t>
            </a:r>
          </a:p>
        </p:txBody>
      </p:sp>
      <p:cxnSp>
        <p:nvCxnSpPr>
          <p:cNvPr id="354" name="Conector de seta reta 256"/>
          <p:cNvCxnSpPr/>
          <p:nvPr/>
        </p:nvCxnSpPr>
        <p:spPr>
          <a:xfrm flipV="1">
            <a:off x="9048977" y="-37149"/>
            <a:ext cx="0" cy="516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5" name="Retângulo 354"/>
          <p:cNvSpPr/>
          <p:nvPr/>
        </p:nvSpPr>
        <p:spPr>
          <a:xfrm>
            <a:off x="8527562" y="349345"/>
            <a:ext cx="354295" cy="170811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cxnSp>
        <p:nvCxnSpPr>
          <p:cNvPr id="356" name="Conector de seta reta 258"/>
          <p:cNvCxnSpPr/>
          <p:nvPr/>
        </p:nvCxnSpPr>
        <p:spPr>
          <a:xfrm>
            <a:off x="9682816" y="-297654"/>
            <a:ext cx="496011" cy="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7" name="Retângulo 356"/>
          <p:cNvSpPr/>
          <p:nvPr/>
        </p:nvSpPr>
        <p:spPr>
          <a:xfrm>
            <a:off x="10269673" y="-569742"/>
            <a:ext cx="792088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CaixaDeTexto 357"/>
          <p:cNvSpPr txBox="1"/>
          <p:nvPr/>
        </p:nvSpPr>
        <p:spPr>
          <a:xfrm>
            <a:off x="10192972" y="-246146"/>
            <a:ext cx="1022609" cy="1846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6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(polígono)</a:t>
            </a:r>
          </a:p>
        </p:txBody>
      </p:sp>
      <p:sp>
        <p:nvSpPr>
          <p:cNvPr id="359" name="Retângulo 358"/>
          <p:cNvSpPr/>
          <p:nvPr/>
        </p:nvSpPr>
        <p:spPr>
          <a:xfrm>
            <a:off x="10270725" y="-3326"/>
            <a:ext cx="892553" cy="246175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</a:t>
            </a:r>
            <a:r>
              <a:rPr lang="pt-BR" sz="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  </a:t>
            </a:r>
            <a:r>
              <a:rPr lang="pt-BR" sz="5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sub-índice</a:t>
            </a:r>
            <a:r>
              <a:rPr lang="pt-BR" sz="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Exposição</a:t>
            </a:r>
            <a:endParaRPr lang="pt-BR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CaixaDeTexto 359"/>
          <p:cNvSpPr txBox="1"/>
          <p:nvPr/>
        </p:nvSpPr>
        <p:spPr>
          <a:xfrm>
            <a:off x="10194705" y="-591720"/>
            <a:ext cx="968573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Áreas Urbanas do Brasil </a:t>
            </a:r>
            <a:r>
              <a:rPr lang="pt-B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1" name="Conector de seta reta 286"/>
          <p:cNvCxnSpPr/>
          <p:nvPr/>
        </p:nvCxnSpPr>
        <p:spPr>
          <a:xfrm flipV="1">
            <a:off x="5596228" y="-319381"/>
            <a:ext cx="427095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0" name="Conector reto 389"/>
          <p:cNvCxnSpPr/>
          <p:nvPr/>
        </p:nvCxnSpPr>
        <p:spPr>
          <a:xfrm>
            <a:off x="11171262" y="3308316"/>
            <a:ext cx="0" cy="1926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1" name="Retângulo 390"/>
          <p:cNvSpPr/>
          <p:nvPr/>
        </p:nvSpPr>
        <p:spPr>
          <a:xfrm>
            <a:off x="10589718" y="2876266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CaixaDeTexto 391"/>
          <p:cNvSpPr txBox="1"/>
          <p:nvPr/>
        </p:nvSpPr>
        <p:spPr>
          <a:xfrm>
            <a:off x="10528206" y="2983630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Spatial Join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CaixaDeTexto 392"/>
          <p:cNvSpPr txBox="1"/>
          <p:nvPr/>
        </p:nvSpPr>
        <p:spPr>
          <a:xfrm>
            <a:off x="10554494" y="3194778"/>
            <a:ext cx="904799" cy="1846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600" i="1" dirty="0">
                <a:latin typeface="Arial" panose="020B0604020202020204" pitchFamily="34" charset="0"/>
                <a:cs typeface="Arial" panose="020B0604020202020204" pitchFamily="34" charset="0"/>
              </a:rPr>
              <a:t>(Spatial Analyst)</a:t>
            </a:r>
          </a:p>
        </p:txBody>
      </p:sp>
      <p:sp>
        <p:nvSpPr>
          <p:cNvPr id="394" name="Retângulo 393"/>
          <p:cNvSpPr/>
          <p:nvPr/>
        </p:nvSpPr>
        <p:spPr>
          <a:xfrm>
            <a:off x="10933360" y="3521492"/>
            <a:ext cx="817394" cy="2626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395" name="CaixaDeTexto 394"/>
          <p:cNvSpPr txBox="1"/>
          <p:nvPr/>
        </p:nvSpPr>
        <p:spPr>
          <a:xfrm>
            <a:off x="10886658" y="3501331"/>
            <a:ext cx="1209480" cy="3231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700" i="1" dirty="0">
                <a:latin typeface="Arial" panose="020B0604020202020204" pitchFamily="34" charset="0"/>
                <a:cs typeface="Arial" panose="020B0604020202020204" pitchFamily="34" charset="0"/>
              </a:rPr>
              <a:t>Merge Rule: Mean</a:t>
            </a:r>
          </a:p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Range: 500m</a:t>
            </a:r>
          </a:p>
        </p:txBody>
      </p:sp>
      <p:cxnSp>
        <p:nvCxnSpPr>
          <p:cNvPr id="396" name="Conector de seta reta 256"/>
          <p:cNvCxnSpPr/>
          <p:nvPr/>
        </p:nvCxnSpPr>
        <p:spPr>
          <a:xfrm flipV="1">
            <a:off x="9900592" y="3501008"/>
            <a:ext cx="775523" cy="38082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7" name="Conector de seta reta 258"/>
          <p:cNvCxnSpPr/>
          <p:nvPr/>
        </p:nvCxnSpPr>
        <p:spPr>
          <a:xfrm>
            <a:off x="11387285" y="3139250"/>
            <a:ext cx="496011" cy="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8" name="Retângulo 397"/>
          <p:cNvSpPr/>
          <p:nvPr/>
        </p:nvSpPr>
        <p:spPr>
          <a:xfrm>
            <a:off x="11974142" y="2867162"/>
            <a:ext cx="792088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" name="CaixaDeTexto 398"/>
          <p:cNvSpPr txBox="1"/>
          <p:nvPr/>
        </p:nvSpPr>
        <p:spPr>
          <a:xfrm>
            <a:off x="11897441" y="3190758"/>
            <a:ext cx="1022609" cy="184619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6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(polígono)</a:t>
            </a:r>
          </a:p>
        </p:txBody>
      </p:sp>
      <p:sp>
        <p:nvSpPr>
          <p:cNvPr id="400" name="Retângulo 399"/>
          <p:cNvSpPr/>
          <p:nvPr/>
        </p:nvSpPr>
        <p:spPr>
          <a:xfrm>
            <a:off x="11975194" y="3433578"/>
            <a:ext cx="892553" cy="323119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</a:t>
            </a:r>
            <a:r>
              <a:rPr lang="pt-BR" sz="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  </a:t>
            </a:r>
            <a:r>
              <a:rPr lang="pt-BR" sz="5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sub-índice</a:t>
            </a:r>
            <a:r>
              <a:rPr lang="pt-BR" sz="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Exposição e Sensibilidade</a:t>
            </a:r>
            <a:endParaRPr lang="pt-BR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1" name="CaixaDeTexto 400"/>
          <p:cNvSpPr txBox="1"/>
          <p:nvPr/>
        </p:nvSpPr>
        <p:spPr>
          <a:xfrm>
            <a:off x="11899174" y="2845184"/>
            <a:ext cx="968573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Áreas Urbanas do Brasil 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2" name="Retângulo 401"/>
          <p:cNvSpPr/>
          <p:nvPr/>
        </p:nvSpPr>
        <p:spPr>
          <a:xfrm>
            <a:off x="10740010" y="488562"/>
            <a:ext cx="354295" cy="170811"/>
          </a:xfrm>
          <a:prstGeom prst="rect">
            <a:avLst/>
          </a:prstGeom>
        </p:spPr>
        <p:txBody>
          <a:bodyPr wrap="none" lIns="91391" tIns="45697" rIns="91391" bIns="45697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cxnSp>
        <p:nvCxnSpPr>
          <p:cNvPr id="403" name="Conector de seta reta 256"/>
          <p:cNvCxnSpPr/>
          <p:nvPr/>
        </p:nvCxnSpPr>
        <p:spPr>
          <a:xfrm>
            <a:off x="10717001" y="347280"/>
            <a:ext cx="23010" cy="23755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6" name="Retângulo 415"/>
          <p:cNvSpPr/>
          <p:nvPr/>
        </p:nvSpPr>
        <p:spPr>
          <a:xfrm>
            <a:off x="6180607" y="-573550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CaixaDeTexto 416"/>
          <p:cNvSpPr txBox="1"/>
          <p:nvPr/>
        </p:nvSpPr>
        <p:spPr>
          <a:xfrm>
            <a:off x="6119094" y="-466186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8" name="CaixaDeTexto 417"/>
          <p:cNvSpPr txBox="1"/>
          <p:nvPr/>
        </p:nvSpPr>
        <p:spPr>
          <a:xfrm>
            <a:off x="6145382" y="-247418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 to points</a:t>
            </a:r>
          </a:p>
        </p:txBody>
      </p:sp>
      <p:cxnSp>
        <p:nvCxnSpPr>
          <p:cNvPr id="419" name="Conector de seta reta 301"/>
          <p:cNvCxnSpPr/>
          <p:nvPr/>
        </p:nvCxnSpPr>
        <p:spPr>
          <a:xfrm flipV="1">
            <a:off x="7037357" y="-319085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0" name="Retângulo 419"/>
          <p:cNvSpPr/>
          <p:nvPr/>
        </p:nvSpPr>
        <p:spPr>
          <a:xfrm>
            <a:off x="7445297" y="-569358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CaixaDeTexto 420"/>
          <p:cNvSpPr txBox="1"/>
          <p:nvPr/>
        </p:nvSpPr>
        <p:spPr>
          <a:xfrm>
            <a:off x="7429925" y="-603719"/>
            <a:ext cx="834312" cy="3692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Exposição Secas</a:t>
            </a:r>
            <a:endParaRPr lang="pt-BR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CaixaDeTexto 421"/>
          <p:cNvSpPr txBox="1"/>
          <p:nvPr/>
        </p:nvSpPr>
        <p:spPr>
          <a:xfrm>
            <a:off x="7377860" y="-236733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(pontos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23" name="CaixaDeTexto 422"/>
          <p:cNvSpPr txBox="1"/>
          <p:nvPr/>
        </p:nvSpPr>
        <p:spPr>
          <a:xfrm>
            <a:off x="7385901" y="-775188"/>
            <a:ext cx="1807820" cy="30168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sp>
        <p:nvSpPr>
          <p:cNvPr id="424" name="Retângulo 423"/>
          <p:cNvSpPr/>
          <p:nvPr/>
        </p:nvSpPr>
        <p:spPr>
          <a:xfrm>
            <a:off x="7856217" y="7469275"/>
            <a:ext cx="79208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5" name="CaixaDeTexto 424"/>
          <p:cNvSpPr txBox="1"/>
          <p:nvPr/>
        </p:nvSpPr>
        <p:spPr>
          <a:xfrm>
            <a:off x="7794704" y="7576639"/>
            <a:ext cx="910177" cy="2461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6" name="CaixaDeTexto 425"/>
          <p:cNvSpPr txBox="1"/>
          <p:nvPr/>
        </p:nvSpPr>
        <p:spPr>
          <a:xfrm>
            <a:off x="7820992" y="7795407"/>
            <a:ext cx="90479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Raster to points</a:t>
            </a:r>
          </a:p>
        </p:txBody>
      </p:sp>
      <p:cxnSp>
        <p:nvCxnSpPr>
          <p:cNvPr id="427" name="Conector de seta reta 301"/>
          <p:cNvCxnSpPr/>
          <p:nvPr/>
        </p:nvCxnSpPr>
        <p:spPr>
          <a:xfrm flipV="1">
            <a:off x="8712967" y="7723740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8" name="Retângulo 427"/>
          <p:cNvSpPr/>
          <p:nvPr/>
        </p:nvSpPr>
        <p:spPr>
          <a:xfrm>
            <a:off x="9120907" y="7473467"/>
            <a:ext cx="792088" cy="504056"/>
          </a:xfrm>
          <a:prstGeom prst="rect">
            <a:avLst/>
          </a:prstGeom>
          <a:solidFill>
            <a:srgbClr val="FFFF99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CaixaDeTexto 428"/>
          <p:cNvSpPr txBox="1"/>
          <p:nvPr/>
        </p:nvSpPr>
        <p:spPr>
          <a:xfrm>
            <a:off x="9105535" y="7439106"/>
            <a:ext cx="834312" cy="369285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Sesibilidade</a:t>
            </a:r>
            <a:r>
              <a:rPr lang="pt-B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Secas</a:t>
            </a:r>
            <a:endParaRPr lang="pt-BR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CaixaDeTexto 429"/>
          <p:cNvSpPr txBox="1"/>
          <p:nvPr/>
        </p:nvSpPr>
        <p:spPr>
          <a:xfrm>
            <a:off x="9053470" y="7806092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(pontos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431" name="Conector de seta reta 317"/>
          <p:cNvCxnSpPr/>
          <p:nvPr/>
        </p:nvCxnSpPr>
        <p:spPr>
          <a:xfrm flipV="1">
            <a:off x="7223761" y="7721303"/>
            <a:ext cx="457597" cy="18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2" name="CaixaDeTexto 431"/>
          <p:cNvSpPr txBox="1"/>
          <p:nvPr/>
        </p:nvSpPr>
        <p:spPr>
          <a:xfrm>
            <a:off x="9049697" y="7213938"/>
            <a:ext cx="1807820" cy="30168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Domínio: Brasil</a:t>
            </a:r>
          </a:p>
          <a:p>
            <a:r>
              <a:rPr lang="pt-BR" sz="500" dirty="0">
                <a:latin typeface="Arial" panose="020B0604020202020204" pitchFamily="34" charset="0"/>
                <a:cs typeface="Arial" panose="020B0604020202020204" pitchFamily="34" charset="0"/>
              </a:rPr>
              <a:t>Variação: entre 0 e 1</a:t>
            </a:r>
          </a:p>
        </p:txBody>
      </p:sp>
      <p:cxnSp>
        <p:nvCxnSpPr>
          <p:cNvPr id="433" name="Conector de seta reta 301"/>
          <p:cNvCxnSpPr/>
          <p:nvPr/>
        </p:nvCxnSpPr>
        <p:spPr>
          <a:xfrm flipV="1">
            <a:off x="8335792" y="-321851"/>
            <a:ext cx="427095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4" name="Conector reto 433"/>
          <p:cNvCxnSpPr/>
          <p:nvPr/>
        </p:nvCxnSpPr>
        <p:spPr>
          <a:xfrm flipH="1">
            <a:off x="16395896" y="3360624"/>
            <a:ext cx="4624" cy="8123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5" name="Retângulo 434"/>
          <p:cNvSpPr/>
          <p:nvPr/>
        </p:nvSpPr>
        <p:spPr>
          <a:xfrm>
            <a:off x="15981616" y="2856565"/>
            <a:ext cx="79208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CaixaDeTexto 435"/>
          <p:cNvSpPr txBox="1"/>
          <p:nvPr/>
        </p:nvSpPr>
        <p:spPr>
          <a:xfrm>
            <a:off x="15943497" y="2888078"/>
            <a:ext cx="904799" cy="40634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Calculate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Field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7" name="Conector de seta reta 366"/>
          <p:cNvCxnSpPr/>
          <p:nvPr/>
        </p:nvCxnSpPr>
        <p:spPr>
          <a:xfrm flipV="1">
            <a:off x="16776797" y="311076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9" name="Retângulo 438"/>
          <p:cNvSpPr/>
          <p:nvPr/>
        </p:nvSpPr>
        <p:spPr>
          <a:xfrm>
            <a:off x="15911130" y="3226994"/>
            <a:ext cx="937169" cy="170811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Field: Imp. Potencial</a:t>
            </a:r>
          </a:p>
        </p:txBody>
      </p:sp>
      <p:sp>
        <p:nvSpPr>
          <p:cNvPr id="440" name="Retângulo 439"/>
          <p:cNvSpPr/>
          <p:nvPr/>
        </p:nvSpPr>
        <p:spPr>
          <a:xfrm>
            <a:off x="13462231" y="2852305"/>
            <a:ext cx="792088" cy="5040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1" name="CaixaDeTexto 440"/>
          <p:cNvSpPr txBox="1"/>
          <p:nvPr/>
        </p:nvSpPr>
        <p:spPr>
          <a:xfrm>
            <a:off x="13424112" y="2883818"/>
            <a:ext cx="904799" cy="406346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New Field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2" name="Conector de seta reta 371"/>
          <p:cNvCxnSpPr/>
          <p:nvPr/>
        </p:nvCxnSpPr>
        <p:spPr>
          <a:xfrm flipV="1">
            <a:off x="14257412" y="3106506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3" name="Retângulo 442"/>
          <p:cNvSpPr/>
          <p:nvPr/>
        </p:nvSpPr>
        <p:spPr>
          <a:xfrm>
            <a:off x="13475376" y="3414305"/>
            <a:ext cx="1016637" cy="2626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/>
          </a:p>
        </p:txBody>
      </p:sp>
      <p:sp>
        <p:nvSpPr>
          <p:cNvPr id="444" name="CaixaDeTexto 443"/>
          <p:cNvSpPr txBox="1"/>
          <p:nvPr/>
        </p:nvSpPr>
        <p:spPr>
          <a:xfrm>
            <a:off x="13403506" y="3379397"/>
            <a:ext cx="1393350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Field: Impacto Potencial</a:t>
            </a:r>
          </a:p>
          <a:p>
            <a:r>
              <a:rPr lang="pt-BR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: Double</a:t>
            </a:r>
          </a:p>
        </p:txBody>
      </p:sp>
      <p:sp>
        <p:nvSpPr>
          <p:cNvPr id="445" name="Retângulo 444"/>
          <p:cNvSpPr/>
          <p:nvPr/>
        </p:nvSpPr>
        <p:spPr>
          <a:xfrm>
            <a:off x="14655665" y="3388241"/>
            <a:ext cx="1130966" cy="327835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Exposição </a:t>
            </a:r>
            <a:r>
              <a:rPr lang="pt-BR" sz="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  </a:t>
            </a:r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Sensibilidade + Imp. Potencial (em branco)</a:t>
            </a:r>
          </a:p>
        </p:txBody>
      </p:sp>
      <p:cxnSp>
        <p:nvCxnSpPr>
          <p:cNvPr id="446" name="Conector de seta reta 375"/>
          <p:cNvCxnSpPr/>
          <p:nvPr/>
        </p:nvCxnSpPr>
        <p:spPr>
          <a:xfrm flipV="1">
            <a:off x="15551090" y="3111527"/>
            <a:ext cx="352971" cy="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7" name="Retângulo 446"/>
          <p:cNvSpPr/>
          <p:nvPr/>
        </p:nvSpPr>
        <p:spPr>
          <a:xfrm>
            <a:off x="14655662" y="2852315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8" name="CaixaDeTexto 447"/>
          <p:cNvSpPr txBox="1"/>
          <p:nvPr/>
        </p:nvSpPr>
        <p:spPr>
          <a:xfrm>
            <a:off x="14586313" y="3197476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49" name="Retângulo 448"/>
          <p:cNvSpPr/>
          <p:nvPr/>
        </p:nvSpPr>
        <p:spPr>
          <a:xfrm>
            <a:off x="17175943" y="2845278"/>
            <a:ext cx="871921" cy="50405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1" tIns="45697" rIns="91391" bIns="45697" rtlCol="0" anchor="ctr"/>
          <a:lstStyle/>
          <a:p>
            <a:pPr algn="ctr"/>
            <a:endParaRPr lang="pt-BR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" name="CaixaDeTexto 449"/>
          <p:cNvSpPr txBox="1"/>
          <p:nvPr/>
        </p:nvSpPr>
        <p:spPr>
          <a:xfrm>
            <a:off x="17106592" y="3190438"/>
            <a:ext cx="1022609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r>
              <a:rPr lang="pt-BR" sz="500" i="1" dirty="0">
                <a:latin typeface="Arial" panose="020B0604020202020204" pitchFamily="34" charset="0"/>
                <a:cs typeface="Arial" panose="020B0604020202020204" pitchFamily="34" charset="0"/>
              </a:rPr>
              <a:t>Shapefile (polígono</a:t>
            </a:r>
            <a:r>
              <a:rPr lang="pt-BR" sz="8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51" name="CaixaDeTexto 450"/>
          <p:cNvSpPr txBox="1"/>
          <p:nvPr/>
        </p:nvSpPr>
        <p:spPr>
          <a:xfrm>
            <a:off x="14576241" y="2828502"/>
            <a:ext cx="1030436" cy="215397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Municípios </a:t>
            </a:r>
            <a:r>
              <a:rPr lang="pt-B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Secas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CaixaDeTexto 451"/>
          <p:cNvSpPr txBox="1"/>
          <p:nvPr/>
        </p:nvSpPr>
        <p:spPr>
          <a:xfrm>
            <a:off x="17096521" y="2828502"/>
            <a:ext cx="1030436" cy="338508"/>
          </a:xfrm>
          <a:prstGeom prst="rect">
            <a:avLst/>
          </a:prstGeom>
          <a:noFill/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IP Secas</a:t>
            </a:r>
          </a:p>
          <a:p>
            <a:pPr algn="ctr"/>
            <a:r>
              <a:rPr lang="pt-B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Completo</a:t>
            </a:r>
            <a:endParaRPr 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Retângulo 452"/>
          <p:cNvSpPr/>
          <p:nvPr/>
        </p:nvSpPr>
        <p:spPr>
          <a:xfrm>
            <a:off x="17175945" y="3472290"/>
            <a:ext cx="1130966" cy="327835"/>
          </a:xfrm>
          <a:prstGeom prst="rect">
            <a:avLst/>
          </a:prstGeom>
          <a:solidFill>
            <a:schemeClr val="accent5">
              <a:lumMod val="60000"/>
              <a:lumOff val="40000"/>
              <a:alpha val="71000"/>
            </a:schemeClr>
          </a:solidFill>
        </p:spPr>
        <p:txBody>
          <a:bodyPr wrap="square" lIns="91391" tIns="45697" rIns="91391" bIns="45697">
            <a:spAutoFit/>
          </a:bodyPr>
          <a:lstStyle/>
          <a:p>
            <a:r>
              <a:rPr lang="pt-BR" sz="500" b="1" dirty="0">
                <a:latin typeface="Arial" panose="020B0604020202020204" pitchFamily="34" charset="0"/>
                <a:cs typeface="Arial" panose="020B0604020202020204" pitchFamily="34" charset="0"/>
              </a:rPr>
              <a:t>* agora com Exposição +  os três atributos +  Sensibilidade + Imp. Potencial (calculado)</a:t>
            </a:r>
          </a:p>
        </p:txBody>
      </p:sp>
      <p:cxnSp>
        <p:nvCxnSpPr>
          <p:cNvPr id="455" name="Conector de seta reta 258"/>
          <p:cNvCxnSpPr/>
          <p:nvPr/>
        </p:nvCxnSpPr>
        <p:spPr>
          <a:xfrm>
            <a:off x="12769323" y="3127794"/>
            <a:ext cx="496011" cy="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-5620350" y="3501355"/>
            <a:ext cx="11969692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6" name="CaixaDeTexto 455"/>
          <p:cNvSpPr txBox="1"/>
          <p:nvPr/>
        </p:nvSpPr>
        <p:spPr>
          <a:xfrm>
            <a:off x="13454823" y="2299820"/>
            <a:ext cx="3239639" cy="2461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91391" tIns="45697" rIns="91391" bIns="45697" rtlCol="0">
            <a:spAutoFit/>
          </a:bodyPr>
          <a:lstStyle/>
          <a:p>
            <a:pPr algn="ctr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Etapas feitas diretamente na Tabela de Atributos</a:t>
            </a:r>
          </a:p>
        </p:txBody>
      </p:sp>
    </p:spTree>
    <p:extLst>
      <p:ext uri="{BB962C8B-B14F-4D97-AF65-F5344CB8AC3E}">
        <p14:creationId xmlns:p14="http://schemas.microsoft.com/office/powerpoint/2010/main" val="265583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2751</TotalTime>
  <Words>1716</Words>
  <Application>Microsoft Office PowerPoint</Application>
  <PresentationFormat>Apresentação na tela (4:3)</PresentationFormat>
  <Paragraphs>426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Arial</vt:lpstr>
      <vt:lpstr>Calibri</vt:lpstr>
      <vt:lpstr>Cambria Math</vt:lpstr>
      <vt:lpstr>Helvetica Neue Light</vt:lpstr>
      <vt:lpstr>Tema do Office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Pedro Camarinha</dc:creator>
  <cp:lastModifiedBy>Pedro</cp:lastModifiedBy>
  <cp:revision>61</cp:revision>
  <dcterms:created xsi:type="dcterms:W3CDTF">2019-05-23T13:33:32Z</dcterms:created>
  <dcterms:modified xsi:type="dcterms:W3CDTF">2019-07-12T02:39:32Z</dcterms:modified>
</cp:coreProperties>
</file>